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5" r:id="rId6"/>
    <p:sldId id="262" r:id="rId7"/>
    <p:sldId id="263" r:id="rId8"/>
    <p:sldId id="260" r:id="rId9"/>
    <p:sldId id="261" r:id="rId10"/>
    <p:sldId id="266" r:id="rId11"/>
    <p:sldId id="264"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39"/>
    <p:restoredTop sz="90389"/>
  </p:normalViewPr>
  <p:slideViewPr>
    <p:cSldViewPr snapToGrid="0">
      <p:cViewPr varScale="1">
        <p:scale>
          <a:sx n="106" d="100"/>
          <a:sy n="106" d="100"/>
        </p:scale>
        <p:origin x="216"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16D38-6D01-F84E-A9BE-A82BF95E93DD}" type="datetimeFigureOut">
              <a:rPr lang="en-US" smtClean="0"/>
              <a:t>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70D70-FDFA-FE4C-8124-734EC0361AFC}" type="slidenum">
              <a:rPr lang="en-US" smtClean="0"/>
              <a:t>‹#›</a:t>
            </a:fld>
            <a:endParaRPr lang="en-US"/>
          </a:p>
        </p:txBody>
      </p:sp>
    </p:spTree>
    <p:extLst>
      <p:ext uri="{BB962C8B-B14F-4D97-AF65-F5344CB8AC3E}">
        <p14:creationId xmlns:p14="http://schemas.microsoft.com/office/powerpoint/2010/main" val="173820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Jean-Baptiste_Alphonse_Karr#cite_note-12"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Jean-Baptiste_Alphonse_Karr#cite_note-13" TargetMode="External"/><Relationship Id="rId5" Type="http://schemas.openxmlformats.org/officeDocument/2006/relationships/hyperlink" Target="https://en.wikiquote.org/wiki/Alphonse_Karr" TargetMode="External"/><Relationship Id="rId4" Type="http://schemas.openxmlformats.org/officeDocument/2006/relationships/hyperlink" Target="https://en.wikipedia.org/wiki/Aphorism"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xlinux.nist.gov/dads/HTML/sort.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Millisecond" TargetMode="External"/><Relationship Id="rId13" Type="http://schemas.openxmlformats.org/officeDocument/2006/relationships/hyperlink" Target="https://en.wikipedia.org/wiki/Hard_disk_drive_performance_characteristics#cite_note-Auto6R-7-22" TargetMode="External"/><Relationship Id="rId18" Type="http://schemas.openxmlformats.org/officeDocument/2006/relationships/hyperlink" Target="https://en.wikipedia.org/wiki/Solid-state_drive#cite_note-UJjmw-31" TargetMode="External"/><Relationship Id="rId3" Type="http://schemas.openxmlformats.org/officeDocument/2006/relationships/hyperlink" Target="https://en.wikipedia.org/wiki/Hard_disk_drive_performance_characteristics#cite_note-Auto6R-3-11" TargetMode="External"/><Relationship Id="rId21" Type="http://schemas.openxmlformats.org/officeDocument/2006/relationships/hyperlink" Target="https://en.wikipedia.org/wiki/Solid-state_drive#cite_note-HDD_Glossary-34" TargetMode="External"/><Relationship Id="rId7" Type="http://schemas.openxmlformats.org/officeDocument/2006/relationships/hyperlink" Target="https://en.wikipedia.org/wiki/Voice_coil" TargetMode="External"/><Relationship Id="rId12" Type="http://schemas.openxmlformats.org/officeDocument/2006/relationships/hyperlink" Target="https://en.wikipedia.org/wiki/Disk_sector" TargetMode="External"/><Relationship Id="rId17" Type="http://schemas.openxmlformats.org/officeDocument/2006/relationships/hyperlink" Target="https://en.wikipedia.org/wiki/Hard_disk_drive_performance_characteristics#cite_note-Auto6R-8-23" TargetMode="External"/><Relationship Id="rId2" Type="http://schemas.openxmlformats.org/officeDocument/2006/relationships/slide" Target="../slides/slide7.xml"/><Relationship Id="rId16" Type="http://schemas.openxmlformats.org/officeDocument/2006/relationships/hyperlink" Target="https://en.wikipedia.org/wiki/Hard_disk_drive_performance_characteristics#cite_note-HDD_Glossary-5" TargetMode="External"/><Relationship Id="rId20" Type="http://schemas.openxmlformats.org/officeDocument/2006/relationships/hyperlink" Target="https://en.wikipedia.org/wiki/Solid-state_drive#cite_note-33" TargetMode="External"/><Relationship Id="rId1" Type="http://schemas.openxmlformats.org/officeDocument/2006/relationships/notesMaster" Target="../notesMasters/notesMaster1.xml"/><Relationship Id="rId6" Type="http://schemas.openxmlformats.org/officeDocument/2006/relationships/hyperlink" Target="https://en.wikipedia.org/wiki/Stepper_motor" TargetMode="External"/><Relationship Id="rId11" Type="http://schemas.openxmlformats.org/officeDocument/2006/relationships/hyperlink" Target="https://en.wikipedia.org/wiki/Rotation" TargetMode="External"/><Relationship Id="rId5" Type="http://schemas.openxmlformats.org/officeDocument/2006/relationships/hyperlink" Target="https://en.wikipedia.org/wiki/Hard_disk_drive_performance_characteristics#cite_note-Auto6R-4-13" TargetMode="External"/><Relationship Id="rId15" Type="http://schemas.openxmlformats.org/officeDocument/2006/relationships/hyperlink" Target="https://en.wikipedia.org/wiki/Revolutions_per_minute" TargetMode="External"/><Relationship Id="rId10" Type="http://schemas.openxmlformats.org/officeDocument/2006/relationships/hyperlink" Target="https://en.wikipedia.org/wiki/Hard_disk_drive_performance_characteristics#cite_note-WD-Scorpio_Blue-specs-15" TargetMode="External"/><Relationship Id="rId19" Type="http://schemas.openxmlformats.org/officeDocument/2006/relationships/hyperlink" Target="https://en.wikipedia.org/wiki/Solid-state_drive#cite_note-koVNz-32" TargetMode="External"/><Relationship Id="rId4" Type="http://schemas.openxmlformats.org/officeDocument/2006/relationships/hyperlink" Target="https://en.wikipedia.org/wiki/Hard_disk_drive_performance_characteristics#cite_note-IBM350-12" TargetMode="External"/><Relationship Id="rId9" Type="http://schemas.openxmlformats.org/officeDocument/2006/relationships/hyperlink" Target="https://en.wikipedia.org/wiki/Hard_disk_drive_performance_characteristics#cite_note-14" TargetMode="External"/><Relationship Id="rId14" Type="http://schemas.openxmlformats.org/officeDocument/2006/relationships/hyperlink" Target="https://en.wikipedia.org/wiki/Hard_disk_drive#Spindl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Images of Bon Jovi and </a:t>
            </a:r>
            <a:r>
              <a:rPr lang="en-US" sz="1200" b="0" i="0" kern="1200" dirty="0">
                <a:solidFill>
                  <a:schemeClr val="tx1"/>
                </a:solidFill>
                <a:effectLst/>
                <a:latin typeface="+mn-lt"/>
                <a:ea typeface="+mn-ea"/>
                <a:cs typeface="+mn-cs"/>
              </a:rPr>
              <a:t>Jean-Baptiste Alphonse Karr from Wikipedia.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Karr is remembered for many of his statements,</a:t>
            </a:r>
            <a:r>
              <a:rPr lang="en-US" sz="1200" b="0" i="0" u="none" strike="noStrike" kern="1200" baseline="30000" dirty="0">
                <a:solidFill>
                  <a:schemeClr val="tx1"/>
                </a:solidFill>
                <a:effectLst/>
                <a:latin typeface="+mn-lt"/>
                <a:ea typeface="+mn-ea"/>
                <a:cs typeface="+mn-cs"/>
                <a:hlinkClick r:id="rId3"/>
              </a:rPr>
              <a:t>[12]</a:t>
            </a:r>
            <a:r>
              <a:rPr lang="en-US" sz="1200" b="0" i="0" kern="1200" dirty="0">
                <a:solidFill>
                  <a:schemeClr val="tx1"/>
                </a:solidFill>
                <a:effectLst/>
                <a:latin typeface="+mn-lt"/>
                <a:ea typeface="+mn-ea"/>
                <a:cs typeface="+mn-cs"/>
              </a:rPr>
              <a:t> including the well-known </a:t>
            </a:r>
            <a:r>
              <a:rPr lang="en-US" sz="1200" b="0" i="0" u="none" strike="noStrike" kern="1200" dirty="0">
                <a:solidFill>
                  <a:schemeClr val="tx1"/>
                </a:solidFill>
                <a:effectLst/>
                <a:latin typeface="+mn-lt"/>
                <a:ea typeface="+mn-ea"/>
                <a:cs typeface="+mn-cs"/>
                <a:hlinkClick r:id="rId4" tooltip="Aphorism"/>
              </a:rPr>
              <a:t>aphorism</a:t>
            </a:r>
            <a:r>
              <a:rPr lang="en-US" sz="1200" b="0" i="0"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5" tooltip="wikiquote:Alphonse Karr"/>
              </a:rPr>
              <a:t>plus ça change, plus c'est la même chose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a:rPr>
              <a:t>[13]</a:t>
            </a:r>
            <a:r>
              <a:rPr lang="en-US" sz="1200" b="0" i="0" kern="1200" dirty="0">
                <a:solidFill>
                  <a:schemeClr val="tx1"/>
                </a:solidFill>
                <a:effectLst/>
                <a:latin typeface="+mn-lt"/>
                <a:ea typeface="+mn-ea"/>
                <a:cs typeface="+mn-cs"/>
              </a:rPr>
              <a:t> usually translated as </a:t>
            </a:r>
            <a:r>
              <a:rPr lang="en-US" sz="1200" b="0" i="1" kern="1200" dirty="0">
                <a:solidFill>
                  <a:schemeClr val="tx1"/>
                </a:solidFill>
                <a:effectLst/>
                <a:latin typeface="+mn-lt"/>
                <a:ea typeface="+mn-ea"/>
                <a:cs typeface="+mn-cs"/>
              </a:rPr>
              <a:t>"the more things change, the more they stay the same"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3C70D70-FDFA-FE4C-8124-734EC0361AFC}" type="slidenum">
              <a:rPr lang="en-US" smtClean="0"/>
              <a:t>3</a:t>
            </a:fld>
            <a:endParaRPr lang="en-US"/>
          </a:p>
        </p:txBody>
      </p:sp>
    </p:spTree>
    <p:extLst>
      <p:ext uri="{BB962C8B-B14F-4D97-AF65-F5344CB8AC3E}">
        <p14:creationId xmlns:p14="http://schemas.microsoft.com/office/powerpoint/2010/main" val="4027198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Definition:</a:t>
            </a:r>
            <a:r>
              <a:rPr lang="en-US" sz="1200" b="0" i="0" kern="1200" dirty="0">
                <a:solidFill>
                  <a:schemeClr val="tx1"/>
                </a:solidFill>
                <a:effectLst/>
                <a:latin typeface="+mn-lt"/>
                <a:ea typeface="+mn-ea"/>
                <a:cs typeface="+mn-cs"/>
              </a:rPr>
              <a:t> Any </a:t>
            </a:r>
            <a:r>
              <a:rPr lang="en-US" sz="1200" b="0" i="1" kern="1200" dirty="0">
                <a:solidFill>
                  <a:schemeClr val="tx1"/>
                </a:solidFill>
                <a:effectLst/>
                <a:latin typeface="+mn-lt"/>
                <a:ea typeface="+mn-ea"/>
                <a:cs typeface="+mn-cs"/>
                <a:hlinkClick r:id="rId3"/>
              </a:rPr>
              <a:t>sort</a:t>
            </a:r>
            <a:r>
              <a:rPr lang="en-US" sz="1200" b="0" i="0" kern="1200" dirty="0">
                <a:solidFill>
                  <a:schemeClr val="tx1"/>
                </a:solidFill>
                <a:effectLst/>
                <a:latin typeface="+mn-lt"/>
                <a:ea typeface="+mn-ea"/>
                <a:cs typeface="+mn-cs"/>
              </a:rPr>
              <a:t> algorithm which uses exclusively main memory during the sort. This assumes high-speed random access to all memory.</a:t>
            </a:r>
          </a:p>
          <a:p>
            <a:r>
              <a:rPr lang="en-US" dirty="0"/>
              <a:t>https://</a:t>
            </a:r>
            <a:r>
              <a:rPr lang="en-US" dirty="0" err="1"/>
              <a:t>xlinux.nist.gov</a:t>
            </a:r>
            <a:r>
              <a:rPr lang="en-US" dirty="0"/>
              <a:t>/dads/HTML/</a:t>
            </a:r>
            <a:r>
              <a:rPr lang="en-US" dirty="0" err="1"/>
              <a:t>internalsort.html</a:t>
            </a:r>
            <a:endParaRPr lang="en-US" dirty="0"/>
          </a:p>
        </p:txBody>
      </p:sp>
      <p:sp>
        <p:nvSpPr>
          <p:cNvPr id="4" name="Slide Number Placeholder 3"/>
          <p:cNvSpPr>
            <a:spLocks noGrp="1"/>
          </p:cNvSpPr>
          <p:nvPr>
            <p:ph type="sldNum" sz="quarter" idx="5"/>
          </p:nvPr>
        </p:nvSpPr>
        <p:spPr/>
        <p:txBody>
          <a:bodyPr/>
          <a:lstStyle/>
          <a:p>
            <a:fld id="{E3C70D70-FDFA-FE4C-8124-734EC0361AFC}" type="slidenum">
              <a:rPr lang="en-US" smtClean="0"/>
              <a:t>4</a:t>
            </a:fld>
            <a:endParaRPr lang="en-US"/>
          </a:p>
        </p:txBody>
      </p:sp>
    </p:spTree>
    <p:extLst>
      <p:ext uri="{BB962C8B-B14F-4D97-AF65-F5344CB8AC3E}">
        <p14:creationId xmlns:p14="http://schemas.microsoft.com/office/powerpoint/2010/main" val="1158843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Virtual_memory</a:t>
            </a:r>
            <a:endParaRPr lang="en-US" dirty="0"/>
          </a:p>
          <a:p>
            <a:endParaRPr lang="en-US" dirty="0"/>
          </a:p>
          <a:p>
            <a:r>
              <a:rPr lang="en-US" dirty="0"/>
              <a:t>https://</a:t>
            </a:r>
            <a:r>
              <a:rPr lang="en-US" dirty="0" err="1"/>
              <a:t>en.wikipedia.org</a:t>
            </a:r>
            <a:r>
              <a:rPr lang="en-US" dirty="0"/>
              <a:t>/wiki/Memory-</a:t>
            </a:r>
            <a:r>
              <a:rPr lang="en-US" dirty="0" err="1"/>
              <a:t>mapped_file</a:t>
            </a:r>
            <a:endParaRPr lang="en-US" dirty="0"/>
          </a:p>
        </p:txBody>
      </p:sp>
      <p:sp>
        <p:nvSpPr>
          <p:cNvPr id="4" name="Slide Number Placeholder 3"/>
          <p:cNvSpPr>
            <a:spLocks noGrp="1"/>
          </p:cNvSpPr>
          <p:nvPr>
            <p:ph type="sldNum" sz="quarter" idx="5"/>
          </p:nvPr>
        </p:nvSpPr>
        <p:spPr/>
        <p:txBody>
          <a:bodyPr/>
          <a:lstStyle/>
          <a:p>
            <a:fld id="{E3C70D70-FDFA-FE4C-8124-734EC0361AFC}" type="slidenum">
              <a:rPr lang="en-US" smtClean="0"/>
              <a:t>5</a:t>
            </a:fld>
            <a:endParaRPr lang="en-US"/>
          </a:p>
        </p:txBody>
      </p:sp>
    </p:spTree>
    <p:extLst>
      <p:ext uri="{BB962C8B-B14F-4D97-AF65-F5344CB8AC3E}">
        <p14:creationId xmlns:p14="http://schemas.microsoft.com/office/powerpoint/2010/main" val="1286595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E3C70D70-FDFA-FE4C-8124-734EC0361AFC}" type="slidenum">
              <a:rPr lang="en-US" smtClean="0"/>
              <a:t>6</a:t>
            </a:fld>
            <a:endParaRPr lang="en-US"/>
          </a:p>
        </p:txBody>
      </p:sp>
    </p:spTree>
    <p:extLst>
      <p:ext uri="{BB962C8B-B14F-4D97-AF65-F5344CB8AC3E}">
        <p14:creationId xmlns:p14="http://schemas.microsoft.com/office/powerpoint/2010/main" val="3928231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www.pingdom.com</a:t>
            </a:r>
            <a:r>
              <a:rPr lang="en-US" dirty="0"/>
              <a:t>/blog/amazing-facts-and-figures-about-the-evolution-of-hard-disk-drives/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HDD</a:t>
            </a:r>
            <a:r>
              <a:rPr lang="en-US" sz="1200" b="0" i="0" u="none" strike="noStrike" kern="1200" baseline="30000" dirty="0">
                <a:solidFill>
                  <a:schemeClr val="tx1"/>
                </a:solidFill>
                <a:effectLst/>
                <a:latin typeface="+mn-lt"/>
                <a:ea typeface="+mn-ea"/>
                <a:cs typeface="+mn-cs"/>
                <a:hlinkClick r:id="rId3"/>
              </a:rPr>
              <a:t>[11]</a:t>
            </a:r>
            <a:r>
              <a:rPr lang="en-US" sz="1200" b="0" i="0" kern="1200" dirty="0">
                <a:solidFill>
                  <a:schemeClr val="tx1"/>
                </a:solidFill>
                <a:effectLst/>
                <a:latin typeface="+mn-lt"/>
                <a:ea typeface="+mn-ea"/>
                <a:cs typeface="+mn-cs"/>
              </a:rPr>
              <a:t> had an average seek time of about 600 </a:t>
            </a:r>
            <a:r>
              <a:rPr lang="en-US" sz="1200" b="0" i="0" kern="1200" dirty="0" err="1">
                <a:solidFill>
                  <a:schemeClr val="tx1"/>
                </a:solidFill>
                <a:effectLst/>
                <a:latin typeface="+mn-lt"/>
                <a:ea typeface="+mn-ea"/>
                <a:cs typeface="+mn-cs"/>
              </a:rPr>
              <a:t>ms.</a:t>
            </a:r>
            <a:r>
              <a:rPr lang="en-US" sz="1200" b="0" i="0" u="none" strike="noStrike" kern="1200" baseline="30000" dirty="0">
                <a:solidFill>
                  <a:schemeClr val="tx1"/>
                </a:solidFill>
                <a:effectLst/>
                <a:latin typeface="+mn-lt"/>
                <a:ea typeface="+mn-ea"/>
                <a:cs typeface="+mn-cs"/>
                <a:hlinkClick r:id="rId4"/>
              </a:rPr>
              <a:t>[12]</a:t>
            </a:r>
            <a:r>
              <a:rPr lang="en-US" sz="1200" b="0" i="0" kern="1200" dirty="0">
                <a:solidFill>
                  <a:schemeClr val="tx1"/>
                </a:solidFill>
                <a:effectLst/>
                <a:latin typeface="+mn-lt"/>
                <a:ea typeface="+mn-ea"/>
                <a:cs typeface="+mn-cs"/>
              </a:rPr>
              <a:t> and by the middle 1970s, HDDs were available with seek times of about 25 </a:t>
            </a:r>
            <a:r>
              <a:rPr lang="en-US" sz="1200" b="0" i="0" kern="1200" dirty="0" err="1">
                <a:solidFill>
                  <a:schemeClr val="tx1"/>
                </a:solidFill>
                <a:effectLst/>
                <a:latin typeface="+mn-lt"/>
                <a:ea typeface="+mn-ea"/>
                <a:cs typeface="+mn-cs"/>
              </a:rPr>
              <a:t>ms.</a:t>
            </a:r>
            <a:r>
              <a:rPr lang="en-US" sz="1200" b="0" i="0" u="none" strike="noStrike" kern="1200" baseline="30000" dirty="0">
                <a:solidFill>
                  <a:schemeClr val="tx1"/>
                </a:solidFill>
                <a:effectLst/>
                <a:latin typeface="+mn-lt"/>
                <a:ea typeface="+mn-ea"/>
                <a:cs typeface="+mn-cs"/>
                <a:hlinkClick r:id="rId5"/>
              </a:rPr>
              <a:t>[13]</a:t>
            </a:r>
            <a:r>
              <a:rPr lang="en-US" sz="1200" b="0" i="0" kern="1200" dirty="0">
                <a:solidFill>
                  <a:schemeClr val="tx1"/>
                </a:solidFill>
                <a:effectLst/>
                <a:latin typeface="+mn-lt"/>
                <a:ea typeface="+mn-ea"/>
                <a:cs typeface="+mn-cs"/>
              </a:rPr>
              <a:t> Some early PC drives used a </a:t>
            </a:r>
            <a:r>
              <a:rPr lang="en-US" sz="1200" b="0" i="0" u="none" strike="noStrike" kern="1200" dirty="0">
                <a:solidFill>
                  <a:schemeClr val="tx1"/>
                </a:solidFill>
                <a:effectLst/>
                <a:latin typeface="+mn-lt"/>
                <a:ea typeface="+mn-ea"/>
                <a:cs typeface="+mn-cs"/>
                <a:hlinkClick r:id="rId6" tooltip="Stepper motor"/>
              </a:rPr>
              <a:t>stepper motor</a:t>
            </a:r>
            <a:r>
              <a:rPr lang="en-US" sz="1200" b="0" i="0" kern="1200" dirty="0">
                <a:solidFill>
                  <a:schemeClr val="tx1"/>
                </a:solidFill>
                <a:effectLst/>
                <a:latin typeface="+mn-lt"/>
                <a:ea typeface="+mn-ea"/>
                <a:cs typeface="+mn-cs"/>
              </a:rPr>
              <a:t> to move the heads, and as a result had seek times as slow as 80–120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but this was quickly improved by </a:t>
            </a:r>
            <a:r>
              <a:rPr lang="en-US" sz="1200" b="0" i="0" u="none" strike="noStrike" kern="1200" dirty="0">
                <a:solidFill>
                  <a:schemeClr val="tx1"/>
                </a:solidFill>
                <a:effectLst/>
                <a:latin typeface="+mn-lt"/>
                <a:ea typeface="+mn-ea"/>
                <a:cs typeface="+mn-cs"/>
                <a:hlinkClick r:id="rId7" tooltip="Voice coil"/>
              </a:rPr>
              <a:t>voice coil</a:t>
            </a:r>
            <a:r>
              <a:rPr lang="en-US" sz="1200" b="0" i="0" kern="1200" dirty="0">
                <a:solidFill>
                  <a:schemeClr val="tx1"/>
                </a:solidFill>
                <a:effectLst/>
                <a:latin typeface="+mn-lt"/>
                <a:ea typeface="+mn-ea"/>
                <a:cs typeface="+mn-cs"/>
              </a:rPr>
              <a:t> type actuation in the 1980s, reducing seek times to around 20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Seek time has continued to improve slowly over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fastest high-end server drives of 2010 had a seek time around 4 </a:t>
            </a:r>
            <a:r>
              <a:rPr lang="en-US" sz="1200" b="0" i="0" u="none" strike="noStrike" kern="1200" dirty="0" err="1">
                <a:solidFill>
                  <a:schemeClr val="tx1"/>
                </a:solidFill>
                <a:effectLst/>
                <a:latin typeface="+mn-lt"/>
                <a:ea typeface="+mn-ea"/>
                <a:cs typeface="+mn-cs"/>
                <a:hlinkClick r:id="rId8" tooltip="Millisecond"/>
              </a:rPr>
              <a:t>ms</a:t>
            </a:r>
            <a:r>
              <a:rPr lang="en-US" sz="1200" b="0" i="0" kern="1200" dirty="0" err="1">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a:rPr>
              <a:t>[14]</a:t>
            </a:r>
            <a:r>
              <a:rPr lang="en-US" sz="1200" b="0" i="0" kern="1200" dirty="0">
                <a:solidFill>
                  <a:schemeClr val="tx1"/>
                </a:solidFill>
                <a:effectLst/>
                <a:latin typeface="+mn-lt"/>
                <a:ea typeface="+mn-ea"/>
                <a:cs typeface="+mn-cs"/>
              </a:rPr>
              <a:t> Some mobile devices have 15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drives, with the most common mobile drives at about 12 </a:t>
            </a:r>
            <a:r>
              <a:rPr lang="en-US" sz="1200" b="0" i="0" kern="1200" dirty="0" err="1">
                <a:solidFill>
                  <a:schemeClr val="tx1"/>
                </a:solidFill>
                <a:effectLst/>
                <a:latin typeface="+mn-lt"/>
                <a:ea typeface="+mn-ea"/>
                <a:cs typeface="+mn-cs"/>
              </a:rPr>
              <a:t>ms</a:t>
            </a:r>
            <a:r>
              <a:rPr lang="en-US" sz="1200" b="0" i="0" u="none" strike="noStrike" kern="1200" baseline="30000" dirty="0">
                <a:solidFill>
                  <a:schemeClr val="tx1"/>
                </a:solidFill>
                <a:effectLst/>
                <a:latin typeface="+mn-lt"/>
                <a:ea typeface="+mn-ea"/>
                <a:cs typeface="+mn-cs"/>
                <a:hlinkClick r:id="rId10"/>
              </a:rPr>
              <a:t>[15]</a:t>
            </a:r>
            <a:r>
              <a:rPr lang="en-US" sz="1200" b="0" i="0" kern="1200" dirty="0">
                <a:solidFill>
                  <a:schemeClr val="tx1"/>
                </a:solidFill>
                <a:effectLst/>
                <a:latin typeface="+mn-lt"/>
                <a:ea typeface="+mn-ea"/>
                <a:cs typeface="+mn-cs"/>
              </a:rPr>
              <a:t> and the most common desktop drives typically being around 9 </a:t>
            </a:r>
            <a:r>
              <a:rPr lang="en-US" sz="1200" b="0" i="0" kern="1200" dirty="0" err="1">
                <a:solidFill>
                  <a:schemeClr val="tx1"/>
                </a:solidFill>
                <a:effectLst/>
                <a:latin typeface="+mn-lt"/>
                <a:ea typeface="+mn-ea"/>
                <a:cs typeface="+mn-cs"/>
              </a:rPr>
              <a:t>ms.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Rotational latency</a:t>
            </a:r>
            <a:r>
              <a:rPr lang="en-US" sz="1200" b="0" i="0" kern="1200" dirty="0">
                <a:solidFill>
                  <a:schemeClr val="tx1"/>
                </a:solidFill>
                <a:effectLst/>
                <a:latin typeface="+mn-lt"/>
                <a:ea typeface="+mn-ea"/>
                <a:cs typeface="+mn-cs"/>
              </a:rPr>
              <a:t> (sometimes called </a:t>
            </a:r>
            <a:r>
              <a:rPr lang="en-US" sz="1200" b="0" i="1" kern="1200" dirty="0">
                <a:solidFill>
                  <a:schemeClr val="tx1"/>
                </a:solidFill>
                <a:effectLst/>
                <a:latin typeface="+mn-lt"/>
                <a:ea typeface="+mn-ea"/>
                <a:cs typeface="+mn-cs"/>
              </a:rPr>
              <a:t>rotational delay</a:t>
            </a:r>
            <a:r>
              <a:rPr lang="en-US" sz="1200" b="0" i="0" kern="1200" dirty="0">
                <a:solidFill>
                  <a:schemeClr val="tx1"/>
                </a:solidFill>
                <a:effectLst/>
                <a:latin typeface="+mn-lt"/>
                <a:ea typeface="+mn-ea"/>
                <a:cs typeface="+mn-cs"/>
              </a:rPr>
              <a:t> or just </a:t>
            </a:r>
            <a:r>
              <a:rPr lang="en-US" sz="1200" b="0" i="1" kern="1200" dirty="0">
                <a:solidFill>
                  <a:schemeClr val="tx1"/>
                </a:solidFill>
                <a:effectLst/>
                <a:latin typeface="+mn-lt"/>
                <a:ea typeface="+mn-ea"/>
                <a:cs typeface="+mn-cs"/>
              </a:rPr>
              <a:t>latency</a:t>
            </a:r>
            <a:r>
              <a:rPr lang="en-US" sz="1200" b="0" i="0" kern="1200" dirty="0">
                <a:solidFill>
                  <a:schemeClr val="tx1"/>
                </a:solidFill>
                <a:effectLst/>
                <a:latin typeface="+mn-lt"/>
                <a:ea typeface="+mn-ea"/>
                <a:cs typeface="+mn-cs"/>
              </a:rPr>
              <a:t>) is the delay waiting for the </a:t>
            </a:r>
            <a:r>
              <a:rPr lang="en-US" sz="1200" b="0" i="0" u="none" strike="noStrike" kern="1200" dirty="0">
                <a:solidFill>
                  <a:schemeClr val="tx1"/>
                </a:solidFill>
                <a:effectLst/>
                <a:latin typeface="+mn-lt"/>
                <a:ea typeface="+mn-ea"/>
                <a:cs typeface="+mn-cs"/>
                <a:hlinkClick r:id="rId11" tooltip="Rotation"/>
              </a:rPr>
              <a:t>rotation</a:t>
            </a:r>
            <a:r>
              <a:rPr lang="en-US" sz="1200" b="0" i="0" kern="1200" dirty="0">
                <a:solidFill>
                  <a:schemeClr val="tx1"/>
                </a:solidFill>
                <a:effectLst/>
                <a:latin typeface="+mn-lt"/>
                <a:ea typeface="+mn-ea"/>
                <a:cs typeface="+mn-cs"/>
              </a:rPr>
              <a:t> of the disk to bring the required </a:t>
            </a:r>
            <a:r>
              <a:rPr lang="en-US" sz="1200" b="0" i="0" u="none" strike="noStrike" kern="1200" dirty="0">
                <a:solidFill>
                  <a:schemeClr val="tx1"/>
                </a:solidFill>
                <a:effectLst/>
                <a:latin typeface="+mn-lt"/>
                <a:ea typeface="+mn-ea"/>
                <a:cs typeface="+mn-cs"/>
                <a:hlinkClick r:id="rId12" tooltip="Disk sector"/>
              </a:rPr>
              <a:t>disk sector</a:t>
            </a:r>
            <a:r>
              <a:rPr lang="en-US" sz="1200" b="0" i="0" kern="1200" dirty="0">
                <a:solidFill>
                  <a:schemeClr val="tx1"/>
                </a:solidFill>
                <a:effectLst/>
                <a:latin typeface="+mn-lt"/>
                <a:ea typeface="+mn-ea"/>
                <a:cs typeface="+mn-cs"/>
              </a:rPr>
              <a:t> under the read-write head.</a:t>
            </a:r>
            <a:r>
              <a:rPr lang="en-US" sz="1200" b="0" i="0" u="none" strike="noStrike" kern="1200" baseline="30000" dirty="0">
                <a:solidFill>
                  <a:schemeClr val="tx1"/>
                </a:solidFill>
                <a:effectLst/>
                <a:latin typeface="+mn-lt"/>
                <a:ea typeface="+mn-ea"/>
                <a:cs typeface="+mn-cs"/>
                <a:hlinkClick r:id="rId13"/>
              </a:rPr>
              <a:t>[22]</a:t>
            </a:r>
            <a:r>
              <a:rPr lang="en-US" sz="1200" b="0" i="0" kern="1200" dirty="0">
                <a:solidFill>
                  <a:schemeClr val="tx1"/>
                </a:solidFill>
                <a:effectLst/>
                <a:latin typeface="+mn-lt"/>
                <a:ea typeface="+mn-ea"/>
                <a:cs typeface="+mn-cs"/>
              </a:rPr>
              <a:t> Older 3600rpm drives had a latency of 8.33ms though this rpm is only found in very old drives(mid 90s and earlier). It depends on the rotational speed of a disk (or </a:t>
            </a:r>
            <a:r>
              <a:rPr lang="en-US" sz="1200" b="0" i="0" u="none" strike="noStrike" kern="1200" dirty="0">
                <a:solidFill>
                  <a:schemeClr val="tx1"/>
                </a:solidFill>
                <a:effectLst/>
                <a:latin typeface="+mn-lt"/>
                <a:ea typeface="+mn-ea"/>
                <a:cs typeface="+mn-cs"/>
                <a:hlinkClick r:id="rId14" tooltip="Hard disk drive"/>
              </a:rPr>
              <a:t>spindle motor</a:t>
            </a:r>
            <a:r>
              <a:rPr lang="en-US" sz="1200" b="0" i="0" kern="1200" dirty="0">
                <a:solidFill>
                  <a:schemeClr val="tx1"/>
                </a:solidFill>
                <a:effectLst/>
                <a:latin typeface="+mn-lt"/>
                <a:ea typeface="+mn-ea"/>
                <a:cs typeface="+mn-cs"/>
              </a:rPr>
              <a:t>), measured in </a:t>
            </a:r>
            <a:r>
              <a:rPr lang="en-US" sz="1200" b="0" i="0" u="none" strike="noStrike" kern="1200" dirty="0">
                <a:solidFill>
                  <a:schemeClr val="tx1"/>
                </a:solidFill>
                <a:effectLst/>
                <a:latin typeface="+mn-lt"/>
                <a:ea typeface="+mn-ea"/>
                <a:cs typeface="+mn-cs"/>
                <a:hlinkClick r:id="rId15" tooltip="Revolutions per minute"/>
              </a:rPr>
              <a:t>revolutions per minute</a:t>
            </a:r>
            <a:r>
              <a:rPr lang="en-US" sz="1200" b="0" i="0" kern="1200" dirty="0">
                <a:solidFill>
                  <a:schemeClr val="tx1"/>
                </a:solidFill>
                <a:effectLst/>
                <a:latin typeface="+mn-lt"/>
                <a:ea typeface="+mn-ea"/>
                <a:cs typeface="+mn-cs"/>
              </a:rPr>
              <a:t> (RPM).</a:t>
            </a:r>
            <a:r>
              <a:rPr lang="en-US" sz="1200" b="0" i="0" u="none" strike="noStrike" kern="1200" baseline="30000" dirty="0">
                <a:solidFill>
                  <a:schemeClr val="tx1"/>
                </a:solidFill>
                <a:effectLst/>
                <a:latin typeface="+mn-lt"/>
                <a:ea typeface="+mn-ea"/>
                <a:cs typeface="+mn-cs"/>
                <a:hlinkClick r:id="rId16"/>
              </a:rPr>
              <a:t>[5]</a:t>
            </a:r>
            <a:r>
              <a:rPr lang="en-US" sz="1200" b="0" i="0" u="none" strike="noStrike" kern="1200" baseline="30000" dirty="0">
                <a:solidFill>
                  <a:schemeClr val="tx1"/>
                </a:solidFill>
                <a:effectLst/>
                <a:latin typeface="+mn-lt"/>
                <a:ea typeface="+mn-ea"/>
                <a:cs typeface="+mn-cs"/>
                <a:hlinkClick r:id="rId17"/>
              </a:rPr>
              <a:t>[23]</a:t>
            </a:r>
            <a:endParaRPr lang="en-US" sz="1200" b="0" i="0" u="none" strike="noStrike" kern="1200" baseline="30000" dirty="0">
              <a:solidFill>
                <a:schemeClr val="tx1"/>
              </a:solidFill>
              <a:effectLst/>
              <a:latin typeface="+mn-lt"/>
              <a:ea typeface="+mn-ea"/>
              <a:cs typeface="+mn-cs"/>
            </a:endParaRPr>
          </a:p>
          <a:p>
            <a:endParaRPr lang="en-US" sz="1200" b="0" i="0" u="none" strike="noStrike" kern="1200" baseline="300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Measurement of seek time is only testing electronic circuits preparing a particular location on the memory in the storage device. Typical SSDs will have a seek time between 0.08 and 0.16 </a:t>
            </a:r>
            <a:r>
              <a:rPr lang="en-US" sz="1200" b="0" i="0" kern="1200" dirty="0" err="1">
                <a:solidFill>
                  <a:schemeClr val="tx1"/>
                </a:solidFill>
                <a:effectLst/>
                <a:latin typeface="+mn-lt"/>
                <a:ea typeface="+mn-ea"/>
                <a:cs typeface="+mn-cs"/>
              </a:rPr>
              <a:t>ms.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en.wikipedia.org</a:t>
            </a:r>
            <a:r>
              <a:rPr lang="en-US" sz="1200" b="1" i="0" kern="1200" dirty="0">
                <a:solidFill>
                  <a:schemeClr val="tx1"/>
                </a:solidFill>
                <a:effectLst/>
                <a:latin typeface="+mn-lt"/>
                <a:ea typeface="+mn-ea"/>
                <a:cs typeface="+mn-cs"/>
              </a:rPr>
              <a:t>/wiki/</a:t>
            </a:r>
            <a:r>
              <a:rPr lang="en-US" sz="1200" b="1" i="0" kern="1200" dirty="0" err="1">
                <a:solidFill>
                  <a:schemeClr val="tx1"/>
                </a:solidFill>
                <a:effectLst/>
                <a:latin typeface="+mn-lt"/>
                <a:ea typeface="+mn-ea"/>
                <a:cs typeface="+mn-cs"/>
              </a:rPr>
              <a:t>Hard_disk_drive_performance_characteristics</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Sequential-access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Consumer SSDs offer transfer rates between 200 MB/s and 14800 MB/s, depending on the model.</a:t>
            </a:r>
            <a:r>
              <a:rPr lang="en-US" sz="1200" b="0" i="0" u="none" strike="noStrike" kern="1200" baseline="30000" dirty="0">
                <a:solidFill>
                  <a:schemeClr val="tx1"/>
                </a:solidFill>
                <a:effectLst/>
                <a:latin typeface="+mn-lt"/>
                <a:ea typeface="+mn-ea"/>
                <a:cs typeface="+mn-cs"/>
                <a:hlinkClick r:id="rId18"/>
              </a:rPr>
              <a:t>[31]</a:t>
            </a:r>
            <a:endParaRPr lang="en-US" sz="1200" b="0" i="0" u="none" strike="noStrike" kern="1200" baseline="300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HDDs transfer data at approximately 200 MB/s, depending on the rotational speed and location of data on the disk. Outer tracks allow faster transfer rates.</a:t>
            </a:r>
            <a:r>
              <a:rPr lang="en-US" sz="1200" b="0" i="0" u="none" strike="noStrike" kern="1200" baseline="30000" dirty="0">
                <a:solidFill>
                  <a:schemeClr val="tx1"/>
                </a:solidFill>
                <a:effectLst/>
                <a:latin typeface="+mn-lt"/>
                <a:ea typeface="+mn-ea"/>
                <a:cs typeface="+mn-cs"/>
                <a:hlinkClick r:id="rId19"/>
              </a:rPr>
              <a:t>[32]</a:t>
            </a:r>
            <a:endParaRPr lang="en-US" sz="1200" b="0" i="0" u="none" strike="noStrike" kern="1200" baseline="300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300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Random-access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SSD random access times typically range from 0.05-0.2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(50-200 microseconds) for consumer NAND SSDs, with </a:t>
            </a:r>
            <a:r>
              <a:rPr lang="en-US" sz="1200" b="0" i="0" kern="1200" dirty="0" err="1">
                <a:solidFill>
                  <a:schemeClr val="tx1"/>
                </a:solidFill>
                <a:effectLst/>
                <a:latin typeface="+mn-lt"/>
                <a:ea typeface="+mn-ea"/>
                <a:cs typeface="+mn-cs"/>
              </a:rPr>
              <a:t>NVMe</a:t>
            </a:r>
            <a:r>
              <a:rPr lang="en-US" sz="1200" b="0" i="0" kern="1200" dirty="0">
                <a:solidFill>
                  <a:schemeClr val="tx1"/>
                </a:solidFill>
                <a:effectLst/>
                <a:latin typeface="+mn-lt"/>
                <a:ea typeface="+mn-ea"/>
                <a:cs typeface="+mn-cs"/>
              </a:rPr>
              <a:t> drives achieving 0.05-0.1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and SATA SSDs around 0.5-0.6 </a:t>
            </a:r>
            <a:r>
              <a:rPr lang="en-US" sz="1200" b="0" i="0" kern="1200" dirty="0" err="1">
                <a:solidFill>
                  <a:schemeClr val="tx1"/>
                </a:solidFill>
                <a:effectLst/>
                <a:latin typeface="+mn-lt"/>
                <a:ea typeface="+mn-ea"/>
                <a:cs typeface="+mn-cs"/>
              </a:rPr>
              <a:t>ms.</a:t>
            </a:r>
            <a:r>
              <a:rPr lang="en-US" sz="1200" b="0" i="0" u="none" strike="noStrike" kern="1200" baseline="30000" dirty="0">
                <a:solidFill>
                  <a:schemeClr val="tx1"/>
                </a:solidFill>
                <a:effectLst/>
                <a:latin typeface="+mn-lt"/>
                <a:ea typeface="+mn-ea"/>
                <a:cs typeface="+mn-cs"/>
                <a:hlinkClick r:id="rId20"/>
              </a:rPr>
              <a:t>[33]</a:t>
            </a:r>
            <a:endParaRPr lang="en-US" sz="1200" b="0" i="0" u="none" strike="noStrike" kern="1200" baseline="300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HDD random access times range from 2.9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(high-end) to 12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(laptop HDDs).</a:t>
            </a:r>
            <a:r>
              <a:rPr lang="en-US" sz="1200" b="0" i="0" u="none" strike="noStrike" kern="1200" baseline="30000" dirty="0">
                <a:solidFill>
                  <a:schemeClr val="tx1"/>
                </a:solidFill>
                <a:effectLst/>
                <a:latin typeface="+mn-lt"/>
                <a:ea typeface="+mn-ea"/>
                <a:cs typeface="+mn-cs"/>
                <a:hlinkClick r:id="rId21"/>
              </a:rPr>
              <a:t>[34]</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en.wikipedia.org</a:t>
            </a:r>
            <a:r>
              <a:rPr lang="en-US" sz="1200" b="1" i="0" kern="1200" dirty="0">
                <a:solidFill>
                  <a:schemeClr val="tx1"/>
                </a:solidFill>
                <a:effectLst/>
                <a:latin typeface="+mn-lt"/>
                <a:ea typeface="+mn-ea"/>
                <a:cs typeface="+mn-cs"/>
              </a:rPr>
              <a:t>/wiki/Solid-</a:t>
            </a:r>
            <a:r>
              <a:rPr lang="en-US" sz="1200" b="1" i="0" kern="1200" dirty="0" err="1">
                <a:solidFill>
                  <a:schemeClr val="tx1"/>
                </a:solidFill>
                <a:effectLst/>
                <a:latin typeface="+mn-lt"/>
                <a:ea typeface="+mn-ea"/>
                <a:cs typeface="+mn-cs"/>
              </a:rPr>
              <a:t>state_drive</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By the late 1980s, drives with an ST-412 interface were capable of average seek times between 15 and 30 milliseconds.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en.wikipedia.org</a:t>
            </a:r>
            <a:r>
              <a:rPr lang="en-US" sz="1200" b="1" i="0" kern="1200" dirty="0">
                <a:solidFill>
                  <a:schemeClr val="tx1"/>
                </a:solidFill>
                <a:effectLst/>
                <a:latin typeface="+mn-lt"/>
                <a:ea typeface="+mn-ea"/>
                <a:cs typeface="+mn-cs"/>
              </a:rPr>
              <a:t>/wiki/ST-506/ST-412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SSDs are faster than HDDs</a:t>
            </a:r>
            <a:r>
              <a:rPr lang="en-US" sz="1200" b="0" i="0" kern="1200" dirty="0">
                <a:solidFill>
                  <a:schemeClr val="tx1"/>
                </a:solidFill>
                <a:effectLst/>
                <a:latin typeface="+mn-lt"/>
                <a:ea typeface="+mn-ea"/>
                <a:cs typeface="+mn-cs"/>
              </a:rPr>
              <a:t>: SSDs offer substantial improvements in data transfer over HDDs. The fastest commercially available HDDs offer speeds of 160MB/s, while even an entry-level SSD will typically be over 3 times faster, with many SATA drives easily delivering over 500MB/s read and write speeds. Top-performing </a:t>
            </a:r>
            <a:r>
              <a:rPr lang="en-US" sz="1200" b="0" i="0" kern="1200" dirty="0" err="1">
                <a:solidFill>
                  <a:schemeClr val="tx1"/>
                </a:solidFill>
                <a:effectLst/>
                <a:latin typeface="+mn-lt"/>
                <a:ea typeface="+mn-ea"/>
                <a:cs typeface="+mn-cs"/>
              </a:rPr>
              <a:t>NVMe</a:t>
            </a:r>
            <a:r>
              <a:rPr lang="en-US" sz="1200" b="0" i="0" kern="1200" dirty="0">
                <a:solidFill>
                  <a:schemeClr val="tx1"/>
                </a:solidFill>
                <a:effectLst/>
                <a:latin typeface="+mn-lt"/>
                <a:ea typeface="+mn-ea"/>
                <a:cs typeface="+mn-cs"/>
              </a:rPr>
              <a:t> drives on the market can reach speeds up to 7,000MB/s, perfect for transferring large files such as videos or large graphic files.</a:t>
            </a:r>
          </a:p>
          <a:p>
            <a:r>
              <a:rPr lang="en-US" b="1" dirty="0"/>
              <a:t>https://</a:t>
            </a:r>
            <a:r>
              <a:rPr lang="en-US" b="1" dirty="0" err="1"/>
              <a:t>www.kingston.com</a:t>
            </a:r>
            <a:r>
              <a:rPr lang="en-US" b="1" dirty="0"/>
              <a:t>/</a:t>
            </a:r>
            <a:r>
              <a:rPr lang="en-US" b="1" dirty="0" err="1"/>
              <a:t>en</a:t>
            </a:r>
            <a:r>
              <a:rPr lang="en-US" b="1" dirty="0"/>
              <a:t>/blog/pc-performance/</a:t>
            </a:r>
            <a:r>
              <a:rPr lang="en-US" b="1" dirty="0" err="1"/>
              <a:t>hdd</a:t>
            </a:r>
            <a:r>
              <a:rPr lang="en-US" b="1" dirty="0"/>
              <a:t>-vs-external-</a:t>
            </a:r>
            <a:r>
              <a:rPr lang="en-US" b="1" dirty="0" err="1"/>
              <a:t>ssd</a:t>
            </a:r>
            <a:endParaRPr lang="en-US" b="1" dirty="0"/>
          </a:p>
          <a:p>
            <a:endParaRPr lang="en-US" dirty="0"/>
          </a:p>
          <a:p>
            <a:endParaRPr lang="en-US" dirty="0"/>
          </a:p>
          <a:p>
            <a:r>
              <a:rPr lang="en-US" sz="1200" b="0" i="0" kern="1200" dirty="0">
                <a:solidFill>
                  <a:schemeClr val="tx1"/>
                </a:solidFill>
                <a:effectLst/>
                <a:latin typeface="+mn-lt"/>
                <a:ea typeface="+mn-ea"/>
                <a:cs typeface="+mn-cs"/>
              </a:rPr>
              <a:t>The absolute fastest HDDs can supposedly hit 480 </a:t>
            </a:r>
            <a:r>
              <a:rPr lang="en-US" sz="1200" b="0" i="0" kern="1200" dirty="0" err="1">
                <a:solidFill>
                  <a:schemeClr val="tx1"/>
                </a:solidFill>
                <a:effectLst/>
                <a:latin typeface="+mn-lt"/>
                <a:ea typeface="+mn-ea"/>
                <a:cs typeface="+mn-cs"/>
              </a:rPr>
              <a:t>MBps</a:t>
            </a:r>
            <a:r>
              <a:rPr lang="en-US" sz="1200" b="0" i="0" kern="1200" dirty="0">
                <a:solidFill>
                  <a:schemeClr val="tx1"/>
                </a:solidFill>
                <a:effectLst/>
                <a:latin typeface="+mn-lt"/>
                <a:ea typeface="+mn-ea"/>
                <a:cs typeface="+mn-cs"/>
              </a:rPr>
              <a:t> read speeds, but these are expensive enterprise drives, and most consumer-grade models are likely to top out at around 160 </a:t>
            </a:r>
            <a:r>
              <a:rPr lang="en-US" sz="1200" b="0" i="0" kern="1200" dirty="0" err="1">
                <a:solidFill>
                  <a:schemeClr val="tx1"/>
                </a:solidFill>
                <a:effectLst/>
                <a:latin typeface="+mn-lt"/>
                <a:ea typeface="+mn-ea"/>
                <a:cs typeface="+mn-cs"/>
              </a:rPr>
              <a:t>MBps</a:t>
            </a:r>
            <a:r>
              <a:rPr lang="en-US" sz="1200" b="0" i="0" kern="1200" dirty="0">
                <a:solidFill>
                  <a:schemeClr val="tx1"/>
                </a:solidFill>
                <a:effectLst/>
                <a:latin typeface="+mn-lt"/>
                <a:ea typeface="+mn-ea"/>
                <a:cs typeface="+mn-cs"/>
              </a:rPr>
              <a:t>. </a:t>
            </a:r>
          </a:p>
          <a:p>
            <a:pPr fontAlgn="base"/>
            <a:r>
              <a:rPr lang="en-US" sz="1200" b="0" i="0" kern="1200" dirty="0">
                <a:solidFill>
                  <a:schemeClr val="tx1"/>
                </a:solidFill>
                <a:effectLst/>
                <a:latin typeface="+mn-lt"/>
                <a:ea typeface="+mn-ea"/>
                <a:cs typeface="+mn-cs"/>
              </a:rPr>
              <a:t>By contrast, there are plenty of entry-level SSDs that will break 500 </a:t>
            </a:r>
            <a:r>
              <a:rPr lang="en-US" sz="1200" b="0" i="0" kern="1200" dirty="0" err="1">
                <a:solidFill>
                  <a:schemeClr val="tx1"/>
                </a:solidFill>
                <a:effectLst/>
                <a:latin typeface="+mn-lt"/>
                <a:ea typeface="+mn-ea"/>
                <a:cs typeface="+mn-cs"/>
              </a:rPr>
              <a:t>MBps</a:t>
            </a:r>
            <a:r>
              <a:rPr lang="en-US" sz="1200" b="0" i="0" kern="1200" dirty="0">
                <a:solidFill>
                  <a:schemeClr val="tx1"/>
                </a:solidFill>
                <a:effectLst/>
                <a:latin typeface="+mn-lt"/>
                <a:ea typeface="+mn-ea"/>
                <a:cs typeface="+mn-cs"/>
              </a:rPr>
              <a:t> in both read and write speed, and even these are embarrassed by the fastest models. The Samsung 980 Pro, for instance, is rated at 7,000 </a:t>
            </a:r>
            <a:r>
              <a:rPr lang="en-US" sz="1200" b="0" i="0" kern="1200" dirty="0" err="1">
                <a:solidFill>
                  <a:schemeClr val="tx1"/>
                </a:solidFill>
                <a:effectLst/>
                <a:latin typeface="+mn-lt"/>
                <a:ea typeface="+mn-ea"/>
                <a:cs typeface="+mn-cs"/>
              </a:rPr>
              <a:t>MBps</a:t>
            </a:r>
            <a:r>
              <a:rPr lang="en-US" sz="1200" b="0" i="0" kern="1200" dirty="0">
                <a:solidFill>
                  <a:schemeClr val="tx1"/>
                </a:solidFill>
                <a:effectLst/>
                <a:latin typeface="+mn-lt"/>
                <a:ea typeface="+mn-ea"/>
                <a:cs typeface="+mn-cs"/>
              </a:rPr>
              <a:t> for reads and 5,000 </a:t>
            </a:r>
            <a:r>
              <a:rPr lang="en-US" sz="1200" b="0" i="0" kern="1200" dirty="0" err="1">
                <a:solidFill>
                  <a:schemeClr val="tx1"/>
                </a:solidFill>
                <a:effectLst/>
                <a:latin typeface="+mn-lt"/>
                <a:ea typeface="+mn-ea"/>
                <a:cs typeface="+mn-cs"/>
              </a:rPr>
              <a:t>MBps</a:t>
            </a:r>
            <a:r>
              <a:rPr lang="en-US" sz="1200" b="0" i="0" kern="1200" dirty="0">
                <a:solidFill>
                  <a:schemeClr val="tx1"/>
                </a:solidFill>
                <a:effectLst/>
                <a:latin typeface="+mn-lt"/>
                <a:ea typeface="+mn-ea"/>
                <a:cs typeface="+mn-cs"/>
              </a:rPr>
              <a:t> for writes.</a:t>
            </a:r>
          </a:p>
          <a:p>
            <a:pPr fontAlgn="base"/>
            <a:r>
              <a:rPr lang="en-US" sz="1200" b="0" i="0" kern="1200" dirty="0">
                <a:solidFill>
                  <a:schemeClr val="tx1"/>
                </a:solidFill>
                <a:effectLst/>
                <a:latin typeface="+mn-lt"/>
                <a:ea typeface="+mn-ea"/>
                <a:cs typeface="+mn-cs"/>
              </a:rPr>
              <a:t>It’s important to note that speeds are heavily reliant on the interface that the drive uses to connect to your system. The SATA interface, used by HDDs and cheaper SSDs, is the slowest. The PCIe 3.0 requires pricier </a:t>
            </a:r>
            <a:r>
              <a:rPr lang="en-US" sz="1200" b="0" i="0" kern="1200" dirty="0" err="1">
                <a:solidFill>
                  <a:schemeClr val="tx1"/>
                </a:solidFill>
                <a:effectLst/>
                <a:latin typeface="+mn-lt"/>
                <a:ea typeface="+mn-ea"/>
                <a:cs typeface="+mn-cs"/>
              </a:rPr>
              <a:t>NVMe</a:t>
            </a:r>
            <a:r>
              <a:rPr lang="en-US" sz="1200" b="0" i="0" kern="1200" dirty="0">
                <a:solidFill>
                  <a:schemeClr val="tx1"/>
                </a:solidFill>
                <a:effectLst/>
                <a:latin typeface="+mn-lt"/>
                <a:ea typeface="+mn-ea"/>
                <a:cs typeface="+mn-cs"/>
              </a:rPr>
              <a:t> (Non-Volatile Memory) SSDs, but can go a lot faster, up to around 3,500 </a:t>
            </a:r>
            <a:r>
              <a:rPr lang="en-US" sz="1200" b="0" i="0" kern="1200" dirty="0" err="1">
                <a:solidFill>
                  <a:schemeClr val="tx1"/>
                </a:solidFill>
                <a:effectLst/>
                <a:latin typeface="+mn-lt"/>
                <a:ea typeface="+mn-ea"/>
                <a:cs typeface="+mn-cs"/>
              </a:rPr>
              <a:t>MBps</a:t>
            </a:r>
            <a:r>
              <a:rPr lang="en-US" sz="1200" b="0" i="0" kern="1200" dirty="0">
                <a:solidFill>
                  <a:schemeClr val="tx1"/>
                </a:solidFill>
                <a:effectLst/>
                <a:latin typeface="+mn-lt"/>
                <a:ea typeface="+mn-ea"/>
                <a:cs typeface="+mn-cs"/>
              </a:rPr>
              <a:t>. The most recent (and expensive) interface to consider is PCIe 4.0, which unlocks the kinds of speeds you’d see from the Samsung 980 Pro. </a:t>
            </a:r>
          </a:p>
          <a:p>
            <a:pPr fontAlgn="base"/>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www.tomsguide.com</a:t>
            </a:r>
            <a:r>
              <a:rPr lang="en-US" sz="1200" b="1" i="0" kern="1200" dirty="0">
                <a:solidFill>
                  <a:schemeClr val="tx1"/>
                </a:solidFill>
                <a:effectLst/>
                <a:latin typeface="+mn-lt"/>
                <a:ea typeface="+mn-ea"/>
                <a:cs typeface="+mn-cs"/>
              </a:rPr>
              <a:t>/reference/</a:t>
            </a:r>
            <a:r>
              <a:rPr lang="en-US" sz="1200" b="1" i="0" kern="1200" dirty="0" err="1">
                <a:solidFill>
                  <a:schemeClr val="tx1"/>
                </a:solidFill>
                <a:effectLst/>
                <a:latin typeface="+mn-lt"/>
                <a:ea typeface="+mn-ea"/>
                <a:cs typeface="+mn-cs"/>
              </a:rPr>
              <a:t>ssd</a:t>
            </a:r>
            <a:r>
              <a:rPr lang="en-US" sz="1200" b="1" i="0" kern="1200" dirty="0">
                <a:solidFill>
                  <a:schemeClr val="tx1"/>
                </a:solidFill>
                <a:effectLst/>
                <a:latin typeface="+mn-lt"/>
                <a:ea typeface="+mn-ea"/>
                <a:cs typeface="+mn-cs"/>
              </a:rPr>
              <a:t>-vs-</a:t>
            </a:r>
            <a:r>
              <a:rPr lang="en-US" sz="1200" b="1" i="0" kern="1200" dirty="0" err="1">
                <a:solidFill>
                  <a:schemeClr val="tx1"/>
                </a:solidFill>
                <a:effectLst/>
                <a:latin typeface="+mn-lt"/>
                <a:ea typeface="+mn-ea"/>
                <a:cs typeface="+mn-cs"/>
              </a:rPr>
              <a:t>hdd</a:t>
            </a:r>
            <a:r>
              <a:rPr lang="en-US" sz="1200" b="1" i="0" kern="1200" dirty="0">
                <a:solidFill>
                  <a:schemeClr val="tx1"/>
                </a:solidFill>
                <a:effectLst/>
                <a:latin typeface="+mn-lt"/>
                <a:ea typeface="+mn-ea"/>
                <a:cs typeface="+mn-cs"/>
              </a:rPr>
              <a:t>-which-is-best-and-how-are-they-different</a:t>
            </a: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endParaRPr lang="en-US" dirty="0"/>
          </a:p>
          <a:p>
            <a:endParaRPr lang="en-US" dirty="0"/>
          </a:p>
        </p:txBody>
      </p:sp>
      <p:sp>
        <p:nvSpPr>
          <p:cNvPr id="4" name="Slide Number Placeholder 3"/>
          <p:cNvSpPr>
            <a:spLocks noGrp="1"/>
          </p:cNvSpPr>
          <p:nvPr>
            <p:ph type="sldNum" sz="quarter" idx="5"/>
          </p:nvPr>
        </p:nvSpPr>
        <p:spPr/>
        <p:txBody>
          <a:bodyPr/>
          <a:lstStyle/>
          <a:p>
            <a:fld id="{E3C70D70-FDFA-FE4C-8124-734EC0361AFC}" type="slidenum">
              <a:rPr lang="en-US" smtClean="0"/>
              <a:t>7</a:t>
            </a:fld>
            <a:endParaRPr lang="en-US"/>
          </a:p>
        </p:txBody>
      </p:sp>
    </p:spTree>
    <p:extLst>
      <p:ext uri="{BB962C8B-B14F-4D97-AF65-F5344CB8AC3E}">
        <p14:creationId xmlns:p14="http://schemas.microsoft.com/office/powerpoint/2010/main" val="768944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Local-memory latency is currently at around 90-100ns, while remote memory has a latency of 150-300 ns</a:t>
            </a:r>
          </a:p>
          <a:p>
            <a:r>
              <a:rPr lang="en-US" dirty="0"/>
              <a:t>https://</a:t>
            </a:r>
            <a:r>
              <a:rPr lang="en-US" dirty="0" err="1"/>
              <a:t>osg.tuhh.de</a:t>
            </a:r>
            <a:r>
              <a:rPr lang="en-US" dirty="0"/>
              <a:t>/</a:t>
            </a:r>
            <a:r>
              <a:rPr lang="en-US" dirty="0" err="1"/>
              <a:t>Lehre</a:t>
            </a:r>
            <a:r>
              <a:rPr lang="en-US" dirty="0"/>
              <a:t>/V_MSC/03-vm-numa.html</a:t>
            </a:r>
          </a:p>
          <a:p>
            <a:endParaRPr lang="en-US" dirty="0"/>
          </a:p>
          <a:p>
            <a:r>
              <a:rPr lang="en-US" dirty="0"/>
              <a:t>https://</a:t>
            </a:r>
            <a:r>
              <a:rPr lang="en-US" dirty="0" err="1"/>
              <a:t>en.wikipedia.org</a:t>
            </a:r>
            <a:r>
              <a:rPr lang="en-US" dirty="0"/>
              <a:t>/wiki/</a:t>
            </a:r>
            <a:r>
              <a:rPr lang="en-US"/>
              <a:t>Cache_hierarchy</a:t>
            </a:r>
          </a:p>
        </p:txBody>
      </p:sp>
      <p:sp>
        <p:nvSpPr>
          <p:cNvPr id="4" name="Slide Number Placeholder 3"/>
          <p:cNvSpPr>
            <a:spLocks noGrp="1"/>
          </p:cNvSpPr>
          <p:nvPr>
            <p:ph type="sldNum" sz="quarter" idx="5"/>
          </p:nvPr>
        </p:nvSpPr>
        <p:spPr/>
        <p:txBody>
          <a:bodyPr/>
          <a:lstStyle/>
          <a:p>
            <a:fld id="{E3C70D70-FDFA-FE4C-8124-734EC0361AFC}" type="slidenum">
              <a:rPr lang="en-US" smtClean="0"/>
              <a:t>11</a:t>
            </a:fld>
            <a:endParaRPr lang="en-US"/>
          </a:p>
        </p:txBody>
      </p:sp>
    </p:spTree>
    <p:extLst>
      <p:ext uri="{BB962C8B-B14F-4D97-AF65-F5344CB8AC3E}">
        <p14:creationId xmlns:p14="http://schemas.microsoft.com/office/powerpoint/2010/main" val="1043541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C6EA-CDA9-101E-010C-227E30CFC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D1CA45-78DA-7D56-5391-AFF77FF9A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C69953-0882-50E9-1594-C2351822D542}"/>
              </a:ext>
            </a:extLst>
          </p:cNvPr>
          <p:cNvSpPr>
            <a:spLocks noGrp="1"/>
          </p:cNvSpPr>
          <p:nvPr>
            <p:ph type="dt" sz="half" idx="10"/>
          </p:nvPr>
        </p:nvSpPr>
        <p:spPr/>
        <p:txBody>
          <a:bodyPr/>
          <a:lstStyle/>
          <a:p>
            <a:fld id="{1E760626-2247-DB47-A966-43813E5B0919}" type="datetimeFigureOut">
              <a:rPr lang="en-US" smtClean="0"/>
              <a:t>12/4/25</a:t>
            </a:fld>
            <a:endParaRPr lang="en-US"/>
          </a:p>
        </p:txBody>
      </p:sp>
      <p:sp>
        <p:nvSpPr>
          <p:cNvPr id="5" name="Footer Placeholder 4">
            <a:extLst>
              <a:ext uri="{FF2B5EF4-FFF2-40B4-BE49-F238E27FC236}">
                <a16:creationId xmlns:a16="http://schemas.microsoft.com/office/drawing/2014/main" id="{960B808A-77CB-E918-301A-CEE93CFB1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21038-EA8A-09AC-C49A-F97A7633BEB8}"/>
              </a:ext>
            </a:extLst>
          </p:cNvPr>
          <p:cNvSpPr>
            <a:spLocks noGrp="1"/>
          </p:cNvSpPr>
          <p:nvPr>
            <p:ph type="sldNum" sz="quarter" idx="12"/>
          </p:nvPr>
        </p:nvSpPr>
        <p:spPr/>
        <p:txBody>
          <a:bodyPr/>
          <a:lstStyle/>
          <a:p>
            <a:fld id="{3953F368-D5D4-814D-B14E-52DA6A1EAA62}" type="slidenum">
              <a:rPr lang="en-US" smtClean="0"/>
              <a:t>‹#›</a:t>
            </a:fld>
            <a:endParaRPr lang="en-US"/>
          </a:p>
        </p:txBody>
      </p:sp>
    </p:spTree>
    <p:extLst>
      <p:ext uri="{BB962C8B-B14F-4D97-AF65-F5344CB8AC3E}">
        <p14:creationId xmlns:p14="http://schemas.microsoft.com/office/powerpoint/2010/main" val="445958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A2D6-0BE8-FFC8-7466-E8D0B75431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C0EC53-7186-EB5B-75BB-A39206428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ABAE0-9DAB-D5B9-3DC8-8C890A5844F6}"/>
              </a:ext>
            </a:extLst>
          </p:cNvPr>
          <p:cNvSpPr>
            <a:spLocks noGrp="1"/>
          </p:cNvSpPr>
          <p:nvPr>
            <p:ph type="dt" sz="half" idx="10"/>
          </p:nvPr>
        </p:nvSpPr>
        <p:spPr/>
        <p:txBody>
          <a:bodyPr/>
          <a:lstStyle/>
          <a:p>
            <a:fld id="{1E760626-2247-DB47-A966-43813E5B0919}" type="datetimeFigureOut">
              <a:rPr lang="en-US" smtClean="0"/>
              <a:t>12/4/25</a:t>
            </a:fld>
            <a:endParaRPr lang="en-US"/>
          </a:p>
        </p:txBody>
      </p:sp>
      <p:sp>
        <p:nvSpPr>
          <p:cNvPr id="5" name="Footer Placeholder 4">
            <a:extLst>
              <a:ext uri="{FF2B5EF4-FFF2-40B4-BE49-F238E27FC236}">
                <a16:creationId xmlns:a16="http://schemas.microsoft.com/office/drawing/2014/main" id="{C108EE6D-4BE4-B25B-90B7-F8AAB2508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27BE74-286C-6B8A-7AA3-AA2F774665D9}"/>
              </a:ext>
            </a:extLst>
          </p:cNvPr>
          <p:cNvSpPr>
            <a:spLocks noGrp="1"/>
          </p:cNvSpPr>
          <p:nvPr>
            <p:ph type="sldNum" sz="quarter" idx="12"/>
          </p:nvPr>
        </p:nvSpPr>
        <p:spPr/>
        <p:txBody>
          <a:bodyPr/>
          <a:lstStyle/>
          <a:p>
            <a:fld id="{3953F368-D5D4-814D-B14E-52DA6A1EAA62}" type="slidenum">
              <a:rPr lang="en-US" smtClean="0"/>
              <a:t>‹#›</a:t>
            </a:fld>
            <a:endParaRPr lang="en-US"/>
          </a:p>
        </p:txBody>
      </p:sp>
    </p:spTree>
    <p:extLst>
      <p:ext uri="{BB962C8B-B14F-4D97-AF65-F5344CB8AC3E}">
        <p14:creationId xmlns:p14="http://schemas.microsoft.com/office/powerpoint/2010/main" val="676086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4944FB-62C9-2562-7FB7-C4492E2AB9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D38A0D-F977-6BA5-35BA-5054168ED9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540E8-9E81-4C25-E70B-56D36FE635C0}"/>
              </a:ext>
            </a:extLst>
          </p:cNvPr>
          <p:cNvSpPr>
            <a:spLocks noGrp="1"/>
          </p:cNvSpPr>
          <p:nvPr>
            <p:ph type="dt" sz="half" idx="10"/>
          </p:nvPr>
        </p:nvSpPr>
        <p:spPr/>
        <p:txBody>
          <a:bodyPr/>
          <a:lstStyle/>
          <a:p>
            <a:fld id="{1E760626-2247-DB47-A966-43813E5B0919}" type="datetimeFigureOut">
              <a:rPr lang="en-US" smtClean="0"/>
              <a:t>12/4/25</a:t>
            </a:fld>
            <a:endParaRPr lang="en-US"/>
          </a:p>
        </p:txBody>
      </p:sp>
      <p:sp>
        <p:nvSpPr>
          <p:cNvPr id="5" name="Footer Placeholder 4">
            <a:extLst>
              <a:ext uri="{FF2B5EF4-FFF2-40B4-BE49-F238E27FC236}">
                <a16:creationId xmlns:a16="http://schemas.microsoft.com/office/drawing/2014/main" id="{A6FFF030-63A9-26D3-4BB0-D37F121F0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F4E1F-7DC9-4488-9BAF-C5D9A32FE0AF}"/>
              </a:ext>
            </a:extLst>
          </p:cNvPr>
          <p:cNvSpPr>
            <a:spLocks noGrp="1"/>
          </p:cNvSpPr>
          <p:nvPr>
            <p:ph type="sldNum" sz="quarter" idx="12"/>
          </p:nvPr>
        </p:nvSpPr>
        <p:spPr/>
        <p:txBody>
          <a:bodyPr/>
          <a:lstStyle/>
          <a:p>
            <a:fld id="{3953F368-D5D4-814D-B14E-52DA6A1EAA62}" type="slidenum">
              <a:rPr lang="en-US" smtClean="0"/>
              <a:t>‹#›</a:t>
            </a:fld>
            <a:endParaRPr lang="en-US"/>
          </a:p>
        </p:txBody>
      </p:sp>
    </p:spTree>
    <p:extLst>
      <p:ext uri="{BB962C8B-B14F-4D97-AF65-F5344CB8AC3E}">
        <p14:creationId xmlns:p14="http://schemas.microsoft.com/office/powerpoint/2010/main" val="3300663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F576-DB09-8342-491D-2DA17988F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E62742-CF96-7C4A-F45A-0EDB8BACDA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76699-EDFB-678F-D4E8-7FB7EE68C2A0}"/>
              </a:ext>
            </a:extLst>
          </p:cNvPr>
          <p:cNvSpPr>
            <a:spLocks noGrp="1"/>
          </p:cNvSpPr>
          <p:nvPr>
            <p:ph type="dt" sz="half" idx="10"/>
          </p:nvPr>
        </p:nvSpPr>
        <p:spPr/>
        <p:txBody>
          <a:bodyPr/>
          <a:lstStyle/>
          <a:p>
            <a:fld id="{1E760626-2247-DB47-A966-43813E5B0919}" type="datetimeFigureOut">
              <a:rPr lang="en-US" smtClean="0"/>
              <a:t>12/4/25</a:t>
            </a:fld>
            <a:endParaRPr lang="en-US"/>
          </a:p>
        </p:txBody>
      </p:sp>
      <p:sp>
        <p:nvSpPr>
          <p:cNvPr id="5" name="Footer Placeholder 4">
            <a:extLst>
              <a:ext uri="{FF2B5EF4-FFF2-40B4-BE49-F238E27FC236}">
                <a16:creationId xmlns:a16="http://schemas.microsoft.com/office/drawing/2014/main" id="{01915C4E-79F0-0CA1-A75E-E60C4DA46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79028-0B75-BC69-9919-270E58AAAECF}"/>
              </a:ext>
            </a:extLst>
          </p:cNvPr>
          <p:cNvSpPr>
            <a:spLocks noGrp="1"/>
          </p:cNvSpPr>
          <p:nvPr>
            <p:ph type="sldNum" sz="quarter" idx="12"/>
          </p:nvPr>
        </p:nvSpPr>
        <p:spPr/>
        <p:txBody>
          <a:bodyPr/>
          <a:lstStyle/>
          <a:p>
            <a:fld id="{3953F368-D5D4-814D-B14E-52DA6A1EAA62}" type="slidenum">
              <a:rPr lang="en-US" smtClean="0"/>
              <a:t>‹#›</a:t>
            </a:fld>
            <a:endParaRPr lang="en-US"/>
          </a:p>
        </p:txBody>
      </p:sp>
    </p:spTree>
    <p:extLst>
      <p:ext uri="{BB962C8B-B14F-4D97-AF65-F5344CB8AC3E}">
        <p14:creationId xmlns:p14="http://schemas.microsoft.com/office/powerpoint/2010/main" val="384294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38316-9D03-FEF4-88B6-E9E94AB80D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02C072-681B-2441-6530-A3EE9CF108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08F469-B798-F8F8-CC70-3321F0F23181}"/>
              </a:ext>
            </a:extLst>
          </p:cNvPr>
          <p:cNvSpPr>
            <a:spLocks noGrp="1"/>
          </p:cNvSpPr>
          <p:nvPr>
            <p:ph type="dt" sz="half" idx="10"/>
          </p:nvPr>
        </p:nvSpPr>
        <p:spPr/>
        <p:txBody>
          <a:bodyPr/>
          <a:lstStyle/>
          <a:p>
            <a:fld id="{1E760626-2247-DB47-A966-43813E5B0919}" type="datetimeFigureOut">
              <a:rPr lang="en-US" smtClean="0"/>
              <a:t>12/4/25</a:t>
            </a:fld>
            <a:endParaRPr lang="en-US"/>
          </a:p>
        </p:txBody>
      </p:sp>
      <p:sp>
        <p:nvSpPr>
          <p:cNvPr id="5" name="Footer Placeholder 4">
            <a:extLst>
              <a:ext uri="{FF2B5EF4-FFF2-40B4-BE49-F238E27FC236}">
                <a16:creationId xmlns:a16="http://schemas.microsoft.com/office/drawing/2014/main" id="{DF88158C-D81C-E97B-7A5E-D78A83FB4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A3146-0AB7-E8BB-6CE9-E9B66C53CC89}"/>
              </a:ext>
            </a:extLst>
          </p:cNvPr>
          <p:cNvSpPr>
            <a:spLocks noGrp="1"/>
          </p:cNvSpPr>
          <p:nvPr>
            <p:ph type="sldNum" sz="quarter" idx="12"/>
          </p:nvPr>
        </p:nvSpPr>
        <p:spPr/>
        <p:txBody>
          <a:bodyPr/>
          <a:lstStyle/>
          <a:p>
            <a:fld id="{3953F368-D5D4-814D-B14E-52DA6A1EAA62}" type="slidenum">
              <a:rPr lang="en-US" smtClean="0"/>
              <a:t>‹#›</a:t>
            </a:fld>
            <a:endParaRPr lang="en-US"/>
          </a:p>
        </p:txBody>
      </p:sp>
    </p:spTree>
    <p:extLst>
      <p:ext uri="{BB962C8B-B14F-4D97-AF65-F5344CB8AC3E}">
        <p14:creationId xmlns:p14="http://schemas.microsoft.com/office/powerpoint/2010/main" val="1103316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287CE-919B-14B6-888F-61CBD6F9D6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3DEE6F-866F-853A-2B82-382CA936AC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8EABC6-1B69-7874-41CD-5A00D4E1CF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A3DCC-CCEA-6EE8-1D20-ECEBF0CDF667}"/>
              </a:ext>
            </a:extLst>
          </p:cNvPr>
          <p:cNvSpPr>
            <a:spLocks noGrp="1"/>
          </p:cNvSpPr>
          <p:nvPr>
            <p:ph type="dt" sz="half" idx="10"/>
          </p:nvPr>
        </p:nvSpPr>
        <p:spPr/>
        <p:txBody>
          <a:bodyPr/>
          <a:lstStyle/>
          <a:p>
            <a:fld id="{1E760626-2247-DB47-A966-43813E5B0919}" type="datetimeFigureOut">
              <a:rPr lang="en-US" smtClean="0"/>
              <a:t>12/4/25</a:t>
            </a:fld>
            <a:endParaRPr lang="en-US"/>
          </a:p>
        </p:txBody>
      </p:sp>
      <p:sp>
        <p:nvSpPr>
          <p:cNvPr id="6" name="Footer Placeholder 5">
            <a:extLst>
              <a:ext uri="{FF2B5EF4-FFF2-40B4-BE49-F238E27FC236}">
                <a16:creationId xmlns:a16="http://schemas.microsoft.com/office/drawing/2014/main" id="{B1FFF31B-3A8A-210F-D9DE-FAC3C68FD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F585C-8CC2-3E06-81C4-B6C1375F7ACD}"/>
              </a:ext>
            </a:extLst>
          </p:cNvPr>
          <p:cNvSpPr>
            <a:spLocks noGrp="1"/>
          </p:cNvSpPr>
          <p:nvPr>
            <p:ph type="sldNum" sz="quarter" idx="12"/>
          </p:nvPr>
        </p:nvSpPr>
        <p:spPr/>
        <p:txBody>
          <a:bodyPr/>
          <a:lstStyle/>
          <a:p>
            <a:fld id="{3953F368-D5D4-814D-B14E-52DA6A1EAA62}" type="slidenum">
              <a:rPr lang="en-US" smtClean="0"/>
              <a:t>‹#›</a:t>
            </a:fld>
            <a:endParaRPr lang="en-US"/>
          </a:p>
        </p:txBody>
      </p:sp>
    </p:spTree>
    <p:extLst>
      <p:ext uri="{BB962C8B-B14F-4D97-AF65-F5344CB8AC3E}">
        <p14:creationId xmlns:p14="http://schemas.microsoft.com/office/powerpoint/2010/main" val="3370370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1C3B8-4086-07F0-CFC7-F48FE8526F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D000DE-3F43-26BE-B41B-6F8A6D5CD9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9E2250-95D0-5422-0BB1-BCFB0C4CCE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A81825-5A84-F8A1-4626-20F3899B19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940CEA-7C7E-8254-64CA-CE3496A6F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1AF593-DAA2-0D7B-03BC-3A0DB5AC5568}"/>
              </a:ext>
            </a:extLst>
          </p:cNvPr>
          <p:cNvSpPr>
            <a:spLocks noGrp="1"/>
          </p:cNvSpPr>
          <p:nvPr>
            <p:ph type="dt" sz="half" idx="10"/>
          </p:nvPr>
        </p:nvSpPr>
        <p:spPr/>
        <p:txBody>
          <a:bodyPr/>
          <a:lstStyle/>
          <a:p>
            <a:fld id="{1E760626-2247-DB47-A966-43813E5B0919}" type="datetimeFigureOut">
              <a:rPr lang="en-US" smtClean="0"/>
              <a:t>12/4/25</a:t>
            </a:fld>
            <a:endParaRPr lang="en-US"/>
          </a:p>
        </p:txBody>
      </p:sp>
      <p:sp>
        <p:nvSpPr>
          <p:cNvPr id="8" name="Footer Placeholder 7">
            <a:extLst>
              <a:ext uri="{FF2B5EF4-FFF2-40B4-BE49-F238E27FC236}">
                <a16:creationId xmlns:a16="http://schemas.microsoft.com/office/drawing/2014/main" id="{77538C69-A00C-EA9F-82F8-F71C7CA16E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25CB52-8EED-2831-8859-9D5515268BFE}"/>
              </a:ext>
            </a:extLst>
          </p:cNvPr>
          <p:cNvSpPr>
            <a:spLocks noGrp="1"/>
          </p:cNvSpPr>
          <p:nvPr>
            <p:ph type="sldNum" sz="quarter" idx="12"/>
          </p:nvPr>
        </p:nvSpPr>
        <p:spPr/>
        <p:txBody>
          <a:bodyPr/>
          <a:lstStyle/>
          <a:p>
            <a:fld id="{3953F368-D5D4-814D-B14E-52DA6A1EAA62}" type="slidenum">
              <a:rPr lang="en-US" smtClean="0"/>
              <a:t>‹#›</a:t>
            </a:fld>
            <a:endParaRPr lang="en-US"/>
          </a:p>
        </p:txBody>
      </p:sp>
    </p:spTree>
    <p:extLst>
      <p:ext uri="{BB962C8B-B14F-4D97-AF65-F5344CB8AC3E}">
        <p14:creationId xmlns:p14="http://schemas.microsoft.com/office/powerpoint/2010/main" val="500399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C619-5244-AB42-0830-4016CF66A4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7516ED-88A9-A42F-E8F8-CCC5EF396CD2}"/>
              </a:ext>
            </a:extLst>
          </p:cNvPr>
          <p:cNvSpPr>
            <a:spLocks noGrp="1"/>
          </p:cNvSpPr>
          <p:nvPr>
            <p:ph type="dt" sz="half" idx="10"/>
          </p:nvPr>
        </p:nvSpPr>
        <p:spPr/>
        <p:txBody>
          <a:bodyPr/>
          <a:lstStyle/>
          <a:p>
            <a:fld id="{1E760626-2247-DB47-A966-43813E5B0919}" type="datetimeFigureOut">
              <a:rPr lang="en-US" smtClean="0"/>
              <a:t>12/4/25</a:t>
            </a:fld>
            <a:endParaRPr lang="en-US"/>
          </a:p>
        </p:txBody>
      </p:sp>
      <p:sp>
        <p:nvSpPr>
          <p:cNvPr id="4" name="Footer Placeholder 3">
            <a:extLst>
              <a:ext uri="{FF2B5EF4-FFF2-40B4-BE49-F238E27FC236}">
                <a16:creationId xmlns:a16="http://schemas.microsoft.com/office/drawing/2014/main" id="{00D29BBD-E4DA-F995-7915-9FDAE777B3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2BA362-4FFC-9AE9-E45A-E9D19EAF6FF8}"/>
              </a:ext>
            </a:extLst>
          </p:cNvPr>
          <p:cNvSpPr>
            <a:spLocks noGrp="1"/>
          </p:cNvSpPr>
          <p:nvPr>
            <p:ph type="sldNum" sz="quarter" idx="12"/>
          </p:nvPr>
        </p:nvSpPr>
        <p:spPr/>
        <p:txBody>
          <a:bodyPr/>
          <a:lstStyle/>
          <a:p>
            <a:fld id="{3953F368-D5D4-814D-B14E-52DA6A1EAA62}" type="slidenum">
              <a:rPr lang="en-US" smtClean="0"/>
              <a:t>‹#›</a:t>
            </a:fld>
            <a:endParaRPr lang="en-US"/>
          </a:p>
        </p:txBody>
      </p:sp>
    </p:spTree>
    <p:extLst>
      <p:ext uri="{BB962C8B-B14F-4D97-AF65-F5344CB8AC3E}">
        <p14:creationId xmlns:p14="http://schemas.microsoft.com/office/powerpoint/2010/main" val="1117770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169F4A-96C7-719E-9BA2-27083E46445A}"/>
              </a:ext>
            </a:extLst>
          </p:cNvPr>
          <p:cNvSpPr>
            <a:spLocks noGrp="1"/>
          </p:cNvSpPr>
          <p:nvPr>
            <p:ph type="dt" sz="half" idx="10"/>
          </p:nvPr>
        </p:nvSpPr>
        <p:spPr/>
        <p:txBody>
          <a:bodyPr/>
          <a:lstStyle/>
          <a:p>
            <a:fld id="{1E760626-2247-DB47-A966-43813E5B0919}" type="datetimeFigureOut">
              <a:rPr lang="en-US" smtClean="0"/>
              <a:t>12/4/25</a:t>
            </a:fld>
            <a:endParaRPr lang="en-US"/>
          </a:p>
        </p:txBody>
      </p:sp>
      <p:sp>
        <p:nvSpPr>
          <p:cNvPr id="3" name="Footer Placeholder 2">
            <a:extLst>
              <a:ext uri="{FF2B5EF4-FFF2-40B4-BE49-F238E27FC236}">
                <a16:creationId xmlns:a16="http://schemas.microsoft.com/office/drawing/2014/main" id="{213DA5BF-605E-4C99-CB7A-8989290EFB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D23E50-5E15-D1CF-3B2C-6690AD1A5201}"/>
              </a:ext>
            </a:extLst>
          </p:cNvPr>
          <p:cNvSpPr>
            <a:spLocks noGrp="1"/>
          </p:cNvSpPr>
          <p:nvPr>
            <p:ph type="sldNum" sz="quarter" idx="12"/>
          </p:nvPr>
        </p:nvSpPr>
        <p:spPr/>
        <p:txBody>
          <a:bodyPr/>
          <a:lstStyle/>
          <a:p>
            <a:fld id="{3953F368-D5D4-814D-B14E-52DA6A1EAA62}" type="slidenum">
              <a:rPr lang="en-US" smtClean="0"/>
              <a:t>‹#›</a:t>
            </a:fld>
            <a:endParaRPr lang="en-US"/>
          </a:p>
        </p:txBody>
      </p:sp>
    </p:spTree>
    <p:extLst>
      <p:ext uri="{BB962C8B-B14F-4D97-AF65-F5344CB8AC3E}">
        <p14:creationId xmlns:p14="http://schemas.microsoft.com/office/powerpoint/2010/main" val="3818070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AA69-F013-DE8D-7336-18AD429F3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68A5B5-670D-0CEA-7F77-92D4276D66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94B260-B1F0-2AF0-40B4-D7B4B34C3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D4EB0E-1044-69F9-3DC4-F1DFD1827BCD}"/>
              </a:ext>
            </a:extLst>
          </p:cNvPr>
          <p:cNvSpPr>
            <a:spLocks noGrp="1"/>
          </p:cNvSpPr>
          <p:nvPr>
            <p:ph type="dt" sz="half" idx="10"/>
          </p:nvPr>
        </p:nvSpPr>
        <p:spPr/>
        <p:txBody>
          <a:bodyPr/>
          <a:lstStyle/>
          <a:p>
            <a:fld id="{1E760626-2247-DB47-A966-43813E5B0919}" type="datetimeFigureOut">
              <a:rPr lang="en-US" smtClean="0"/>
              <a:t>12/4/25</a:t>
            </a:fld>
            <a:endParaRPr lang="en-US"/>
          </a:p>
        </p:txBody>
      </p:sp>
      <p:sp>
        <p:nvSpPr>
          <p:cNvPr id="6" name="Footer Placeholder 5">
            <a:extLst>
              <a:ext uri="{FF2B5EF4-FFF2-40B4-BE49-F238E27FC236}">
                <a16:creationId xmlns:a16="http://schemas.microsoft.com/office/drawing/2014/main" id="{C72E273B-765F-0D6E-9974-A7502DA4C9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6EBEEE-1586-267E-7E07-C826A4EB316D}"/>
              </a:ext>
            </a:extLst>
          </p:cNvPr>
          <p:cNvSpPr>
            <a:spLocks noGrp="1"/>
          </p:cNvSpPr>
          <p:nvPr>
            <p:ph type="sldNum" sz="quarter" idx="12"/>
          </p:nvPr>
        </p:nvSpPr>
        <p:spPr/>
        <p:txBody>
          <a:bodyPr/>
          <a:lstStyle/>
          <a:p>
            <a:fld id="{3953F368-D5D4-814D-B14E-52DA6A1EAA62}" type="slidenum">
              <a:rPr lang="en-US" smtClean="0"/>
              <a:t>‹#›</a:t>
            </a:fld>
            <a:endParaRPr lang="en-US"/>
          </a:p>
        </p:txBody>
      </p:sp>
    </p:spTree>
    <p:extLst>
      <p:ext uri="{BB962C8B-B14F-4D97-AF65-F5344CB8AC3E}">
        <p14:creationId xmlns:p14="http://schemas.microsoft.com/office/powerpoint/2010/main" val="2308807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B9725-5BFD-F8E6-7AD4-29EFFA2131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19663B-536D-47E3-9FB4-7E42B19D83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6A637B-F77C-F1C2-5167-DFC0A36019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ABE36-D3CD-1C3C-934D-FC18433678ED}"/>
              </a:ext>
            </a:extLst>
          </p:cNvPr>
          <p:cNvSpPr>
            <a:spLocks noGrp="1"/>
          </p:cNvSpPr>
          <p:nvPr>
            <p:ph type="dt" sz="half" idx="10"/>
          </p:nvPr>
        </p:nvSpPr>
        <p:spPr/>
        <p:txBody>
          <a:bodyPr/>
          <a:lstStyle/>
          <a:p>
            <a:fld id="{1E760626-2247-DB47-A966-43813E5B0919}" type="datetimeFigureOut">
              <a:rPr lang="en-US" smtClean="0"/>
              <a:t>12/4/25</a:t>
            </a:fld>
            <a:endParaRPr lang="en-US"/>
          </a:p>
        </p:txBody>
      </p:sp>
      <p:sp>
        <p:nvSpPr>
          <p:cNvPr id="6" name="Footer Placeholder 5">
            <a:extLst>
              <a:ext uri="{FF2B5EF4-FFF2-40B4-BE49-F238E27FC236}">
                <a16:creationId xmlns:a16="http://schemas.microsoft.com/office/drawing/2014/main" id="{C9A779D5-E742-16F7-8C00-DEB722BDC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E1FE5-6BA6-55CB-54AC-1A996B6FA0B0}"/>
              </a:ext>
            </a:extLst>
          </p:cNvPr>
          <p:cNvSpPr>
            <a:spLocks noGrp="1"/>
          </p:cNvSpPr>
          <p:nvPr>
            <p:ph type="sldNum" sz="quarter" idx="12"/>
          </p:nvPr>
        </p:nvSpPr>
        <p:spPr/>
        <p:txBody>
          <a:bodyPr/>
          <a:lstStyle/>
          <a:p>
            <a:fld id="{3953F368-D5D4-814D-B14E-52DA6A1EAA62}" type="slidenum">
              <a:rPr lang="en-US" smtClean="0"/>
              <a:t>‹#›</a:t>
            </a:fld>
            <a:endParaRPr lang="en-US"/>
          </a:p>
        </p:txBody>
      </p:sp>
    </p:spTree>
    <p:extLst>
      <p:ext uri="{BB962C8B-B14F-4D97-AF65-F5344CB8AC3E}">
        <p14:creationId xmlns:p14="http://schemas.microsoft.com/office/powerpoint/2010/main" val="2370939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0C2654-4478-E5D8-EBDA-E6CA98EFE2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AD58C1-B2DA-7C2C-754A-9FA312AC9F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40074-3F31-DA14-C489-AABE78EEFC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760626-2247-DB47-A966-43813E5B0919}" type="datetimeFigureOut">
              <a:rPr lang="en-US" smtClean="0"/>
              <a:t>12/4/25</a:t>
            </a:fld>
            <a:endParaRPr lang="en-US"/>
          </a:p>
        </p:txBody>
      </p:sp>
      <p:sp>
        <p:nvSpPr>
          <p:cNvPr id="5" name="Footer Placeholder 4">
            <a:extLst>
              <a:ext uri="{FF2B5EF4-FFF2-40B4-BE49-F238E27FC236}">
                <a16:creationId xmlns:a16="http://schemas.microsoft.com/office/drawing/2014/main" id="{B15E0CBA-FEE4-9ED2-C83B-9E7240B4E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A814BB-35E4-D2D4-D7CB-31D26C7419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53F368-D5D4-814D-B14E-52DA6A1EAA62}" type="slidenum">
              <a:rPr lang="en-US" smtClean="0"/>
              <a:t>‹#›</a:t>
            </a:fld>
            <a:endParaRPr lang="en-US"/>
          </a:p>
        </p:txBody>
      </p:sp>
    </p:spTree>
    <p:extLst>
      <p:ext uri="{BB962C8B-B14F-4D97-AF65-F5344CB8AC3E}">
        <p14:creationId xmlns:p14="http://schemas.microsoft.com/office/powerpoint/2010/main" val="2989958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c33AZBnRHks?feature=oemb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zOD1umMX2s8?feature=oembed" TargetMode="Externa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54-5AB2-8D2B-E9DA-EA670C10CA01}"/>
              </a:ext>
            </a:extLst>
          </p:cNvPr>
          <p:cNvSpPr>
            <a:spLocks noGrp="1"/>
          </p:cNvSpPr>
          <p:nvPr>
            <p:ph type="ctrTitle"/>
          </p:nvPr>
        </p:nvSpPr>
        <p:spPr/>
        <p:txBody>
          <a:bodyPr/>
          <a:lstStyle/>
          <a:p>
            <a:r>
              <a:rPr lang="en-US" dirty="0"/>
              <a:t>Internal Sort</a:t>
            </a:r>
          </a:p>
        </p:txBody>
      </p:sp>
      <p:sp>
        <p:nvSpPr>
          <p:cNvPr id="3" name="Subtitle 2">
            <a:extLst>
              <a:ext uri="{FF2B5EF4-FFF2-40B4-BE49-F238E27FC236}">
                <a16:creationId xmlns:a16="http://schemas.microsoft.com/office/drawing/2014/main" id="{AF8DBCE9-B8FB-7C73-16B0-7A837010F76D}"/>
              </a:ext>
            </a:extLst>
          </p:cNvPr>
          <p:cNvSpPr>
            <a:spLocks noGrp="1"/>
          </p:cNvSpPr>
          <p:nvPr>
            <p:ph type="subTitle" idx="1"/>
          </p:nvPr>
        </p:nvSpPr>
        <p:spPr/>
        <p:txBody>
          <a:bodyPr/>
          <a:lstStyle/>
          <a:p>
            <a:r>
              <a:rPr lang="en-US" dirty="0"/>
              <a:t>Terry Luedtke</a:t>
            </a:r>
          </a:p>
          <a:p>
            <a:r>
              <a:rPr lang="en-US" dirty="0"/>
              <a:t>DS5012</a:t>
            </a:r>
          </a:p>
          <a:p>
            <a:r>
              <a:rPr lang="en-US" dirty="0"/>
              <a:t>Fall 2025</a:t>
            </a:r>
          </a:p>
        </p:txBody>
      </p:sp>
    </p:spTree>
    <p:extLst>
      <p:ext uri="{BB962C8B-B14F-4D97-AF65-F5344CB8AC3E}">
        <p14:creationId xmlns:p14="http://schemas.microsoft.com/office/powerpoint/2010/main" val="2248912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different colored lines&#10;&#10;AI-generated content may be incorrect.">
            <a:extLst>
              <a:ext uri="{FF2B5EF4-FFF2-40B4-BE49-F238E27FC236}">
                <a16:creationId xmlns:a16="http://schemas.microsoft.com/office/drawing/2014/main" id="{F8C2D65A-D12F-2469-EF35-4C5116B1686A}"/>
              </a:ext>
            </a:extLst>
          </p:cNvPr>
          <p:cNvPicPr>
            <a:picLocks noGrp="1" noChangeAspect="1"/>
          </p:cNvPicPr>
          <p:nvPr>
            <p:ph idx="1"/>
          </p:nvPr>
        </p:nvPicPr>
        <p:blipFill>
          <a:blip r:embed="rId2"/>
          <a:stretch>
            <a:fillRect/>
          </a:stretch>
        </p:blipFill>
        <p:spPr>
          <a:xfrm>
            <a:off x="757800" y="596986"/>
            <a:ext cx="10676399" cy="6261014"/>
          </a:xfrm>
        </p:spPr>
      </p:pic>
      <p:sp>
        <p:nvSpPr>
          <p:cNvPr id="2" name="Title 1">
            <a:extLst>
              <a:ext uri="{FF2B5EF4-FFF2-40B4-BE49-F238E27FC236}">
                <a16:creationId xmlns:a16="http://schemas.microsoft.com/office/drawing/2014/main" id="{9F7D8746-8E30-691A-1FAB-84B0ABF23DBA}"/>
              </a:ext>
            </a:extLst>
          </p:cNvPr>
          <p:cNvSpPr>
            <a:spLocks noGrp="1"/>
          </p:cNvSpPr>
          <p:nvPr>
            <p:ph type="title"/>
          </p:nvPr>
        </p:nvSpPr>
        <p:spPr/>
        <p:txBody>
          <a:bodyPr/>
          <a:lstStyle/>
          <a:p>
            <a:r>
              <a:rPr lang="en-US" dirty="0"/>
              <a:t>Sorting Times</a:t>
            </a:r>
          </a:p>
        </p:txBody>
      </p:sp>
    </p:spTree>
    <p:extLst>
      <p:ext uri="{BB962C8B-B14F-4D97-AF65-F5344CB8AC3E}">
        <p14:creationId xmlns:p14="http://schemas.microsoft.com/office/powerpoint/2010/main" val="349979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1CF8-EE1B-95EA-3DFC-09C1759E98DD}"/>
              </a:ext>
            </a:extLst>
          </p:cNvPr>
          <p:cNvSpPr>
            <a:spLocks noGrp="1"/>
          </p:cNvSpPr>
          <p:nvPr>
            <p:ph type="title"/>
          </p:nvPr>
        </p:nvSpPr>
        <p:spPr/>
        <p:txBody>
          <a:bodyPr/>
          <a:lstStyle/>
          <a:p>
            <a:r>
              <a:rPr lang="en-US" dirty="0"/>
              <a:t>The more they stay the same</a:t>
            </a:r>
          </a:p>
        </p:txBody>
      </p:sp>
      <p:pic>
        <p:nvPicPr>
          <p:cNvPr id="4" name="Content Placeholder 3">
            <a:extLst>
              <a:ext uri="{FF2B5EF4-FFF2-40B4-BE49-F238E27FC236}">
                <a16:creationId xmlns:a16="http://schemas.microsoft.com/office/drawing/2014/main" id="{E0323411-679E-51D2-2AB5-15BE8497B82E}"/>
              </a:ext>
            </a:extLst>
          </p:cNvPr>
          <p:cNvPicPr>
            <a:picLocks noGrp="1" noChangeAspect="1"/>
          </p:cNvPicPr>
          <p:nvPr>
            <p:ph idx="1"/>
          </p:nvPr>
        </p:nvPicPr>
        <p:blipFill>
          <a:blip r:embed="rId3"/>
          <a:stretch>
            <a:fillRect/>
          </a:stretch>
        </p:blipFill>
        <p:spPr>
          <a:xfrm>
            <a:off x="1157399" y="1825625"/>
            <a:ext cx="9877201" cy="4351338"/>
          </a:xfrm>
          <a:prstGeom prst="rect">
            <a:avLst/>
          </a:prstGeom>
        </p:spPr>
      </p:pic>
      <p:sp>
        <p:nvSpPr>
          <p:cNvPr id="5" name="TextBox 4">
            <a:extLst>
              <a:ext uri="{FF2B5EF4-FFF2-40B4-BE49-F238E27FC236}">
                <a16:creationId xmlns:a16="http://schemas.microsoft.com/office/drawing/2014/main" id="{B0C7B295-ED61-F4AA-FF3B-3CB338817D8B}"/>
              </a:ext>
            </a:extLst>
          </p:cNvPr>
          <p:cNvSpPr txBox="1"/>
          <p:nvPr/>
        </p:nvSpPr>
        <p:spPr>
          <a:xfrm>
            <a:off x="168442" y="6311900"/>
            <a:ext cx="9394623" cy="307777"/>
          </a:xfrm>
          <a:prstGeom prst="rect">
            <a:avLst/>
          </a:prstGeom>
          <a:noFill/>
        </p:spPr>
        <p:txBody>
          <a:bodyPr wrap="none" rtlCol="0">
            <a:spAutoFit/>
          </a:bodyPr>
          <a:lstStyle/>
          <a:p>
            <a:r>
              <a:rPr lang="en-US" sz="1400" dirty="0"/>
              <a:t>Image from “Multicore Storage Hierarchies, NUMA”, Dr. Jens Dittrich. https://</a:t>
            </a:r>
            <a:r>
              <a:rPr lang="en-US" sz="1400" dirty="0" err="1"/>
              <a:t>www.youtube.com</a:t>
            </a:r>
            <a:r>
              <a:rPr lang="en-US" sz="1400" dirty="0"/>
              <a:t>/</a:t>
            </a:r>
            <a:r>
              <a:rPr lang="en-US" sz="1400" dirty="0" err="1"/>
              <a:t>watch?v</a:t>
            </a:r>
            <a:r>
              <a:rPr lang="en-US" sz="1400" dirty="0"/>
              <a:t>=UzQOv4ibX5U</a:t>
            </a:r>
          </a:p>
        </p:txBody>
      </p:sp>
    </p:spTree>
    <p:extLst>
      <p:ext uri="{BB962C8B-B14F-4D97-AF65-F5344CB8AC3E}">
        <p14:creationId xmlns:p14="http://schemas.microsoft.com/office/powerpoint/2010/main" val="1983119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4B71-A8D0-32D6-E106-FA6E2FE794E3}"/>
              </a:ext>
            </a:extLst>
          </p:cNvPr>
          <p:cNvSpPr>
            <a:spLocks noGrp="1"/>
          </p:cNvSpPr>
          <p:nvPr>
            <p:ph type="title"/>
          </p:nvPr>
        </p:nvSpPr>
        <p:spPr/>
        <p:txBody>
          <a:bodyPr/>
          <a:lstStyle/>
          <a:p>
            <a:r>
              <a:rPr lang="en-US" dirty="0"/>
              <a:t>Other Interesting Optimizations</a:t>
            </a:r>
          </a:p>
        </p:txBody>
      </p:sp>
      <p:pic>
        <p:nvPicPr>
          <p:cNvPr id="4" name="Online Media 3" descr="Someone improved my code by 40,832,277,770%">
            <a:hlinkClick r:id="" action="ppaction://media"/>
            <a:extLst>
              <a:ext uri="{FF2B5EF4-FFF2-40B4-BE49-F238E27FC236}">
                <a16:creationId xmlns:a16="http://schemas.microsoft.com/office/drawing/2014/main" id="{3505647C-0AF2-FD7D-C66F-9472A36CE793}"/>
              </a:ext>
            </a:extLst>
          </p:cNvPr>
          <p:cNvPicPr>
            <a:picLocks noRot="1" noChangeAspect="1"/>
          </p:cNvPicPr>
          <p:nvPr>
            <a:videoFile r:link="rId1"/>
          </p:nvPr>
        </p:nvPicPr>
        <p:blipFill>
          <a:blip r:embed="rId3"/>
          <a:stretch>
            <a:fillRect/>
          </a:stretch>
        </p:blipFill>
        <p:spPr>
          <a:xfrm>
            <a:off x="1962554" y="1405154"/>
            <a:ext cx="8266892" cy="4670794"/>
          </a:xfrm>
          <a:prstGeom prst="rect">
            <a:avLst/>
          </a:prstGeom>
        </p:spPr>
      </p:pic>
      <p:sp>
        <p:nvSpPr>
          <p:cNvPr id="7" name="TextBox 6">
            <a:extLst>
              <a:ext uri="{FF2B5EF4-FFF2-40B4-BE49-F238E27FC236}">
                <a16:creationId xmlns:a16="http://schemas.microsoft.com/office/drawing/2014/main" id="{A1FF529D-A41E-A4DB-BC9D-3EEC868308E3}"/>
              </a:ext>
            </a:extLst>
          </p:cNvPr>
          <p:cNvSpPr txBox="1"/>
          <p:nvPr/>
        </p:nvSpPr>
        <p:spPr>
          <a:xfrm>
            <a:off x="2931400" y="6218421"/>
            <a:ext cx="5213094" cy="369332"/>
          </a:xfrm>
          <a:prstGeom prst="rect">
            <a:avLst/>
          </a:prstGeom>
          <a:noFill/>
        </p:spPr>
        <p:txBody>
          <a:bodyPr wrap="none" rtlCol="0">
            <a:spAutoFit/>
          </a:bodyPr>
          <a:lstStyle/>
          <a:p>
            <a:r>
              <a:rPr lang="en-US" dirty="0"/>
              <a:t>https://</a:t>
            </a:r>
            <a:r>
              <a:rPr lang="en-US" dirty="0" err="1"/>
              <a:t>www.youtube.com</a:t>
            </a:r>
            <a:r>
              <a:rPr lang="en-US" dirty="0"/>
              <a:t>/</a:t>
            </a:r>
            <a:r>
              <a:rPr lang="en-US" dirty="0" err="1"/>
              <a:t>watch?v</a:t>
            </a:r>
            <a:r>
              <a:rPr lang="en-US" dirty="0"/>
              <a:t>=c33AZBnRHks</a:t>
            </a:r>
          </a:p>
        </p:txBody>
      </p:sp>
    </p:spTree>
    <p:extLst>
      <p:ext uri="{BB962C8B-B14F-4D97-AF65-F5344CB8AC3E}">
        <p14:creationId xmlns:p14="http://schemas.microsoft.com/office/powerpoint/2010/main" val="231193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18367-947F-EEC3-DF2C-A2D7BF00D491}"/>
              </a:ext>
            </a:extLst>
          </p:cNvPr>
          <p:cNvSpPr>
            <a:spLocks noGrp="1"/>
          </p:cNvSpPr>
          <p:nvPr>
            <p:ph type="title"/>
          </p:nvPr>
        </p:nvSpPr>
        <p:spPr/>
        <p:txBody>
          <a:bodyPr>
            <a:normAutofit/>
          </a:bodyPr>
          <a:lstStyle/>
          <a:p>
            <a:pPr algn="ctr"/>
            <a:r>
              <a:rPr lang="en-US" dirty="0"/>
              <a:t>Internal Sort on External Data</a:t>
            </a:r>
            <a:br>
              <a:rPr lang="en-US" dirty="0"/>
            </a:br>
            <a:r>
              <a:rPr lang="en-US" sz="3100" dirty="0"/>
              <a:t>or, The more things change, the more they stay the same.</a:t>
            </a:r>
          </a:p>
        </p:txBody>
      </p:sp>
      <p:pic>
        <p:nvPicPr>
          <p:cNvPr id="5" name="Content Placeholder 4">
            <a:extLst>
              <a:ext uri="{FF2B5EF4-FFF2-40B4-BE49-F238E27FC236}">
                <a16:creationId xmlns:a16="http://schemas.microsoft.com/office/drawing/2014/main" id="{5526E691-E612-A09C-6980-DB7C89EEBFEA}"/>
              </a:ext>
            </a:extLst>
          </p:cNvPr>
          <p:cNvPicPr>
            <a:picLocks noGrp="1" noChangeAspect="1"/>
          </p:cNvPicPr>
          <p:nvPr>
            <p:ph sz="half" idx="1"/>
          </p:nvPr>
        </p:nvPicPr>
        <p:blipFill>
          <a:blip r:embed="rId2"/>
          <a:stretch>
            <a:fillRect/>
          </a:stretch>
        </p:blipFill>
        <p:spPr>
          <a:xfrm>
            <a:off x="1973868" y="1825625"/>
            <a:ext cx="2910264" cy="4351338"/>
          </a:xfrm>
          <a:prstGeom prst="rect">
            <a:avLst/>
          </a:prstGeom>
        </p:spPr>
      </p:pic>
      <p:pic>
        <p:nvPicPr>
          <p:cNvPr id="6" name="Content Placeholder 5">
            <a:extLst>
              <a:ext uri="{FF2B5EF4-FFF2-40B4-BE49-F238E27FC236}">
                <a16:creationId xmlns:a16="http://schemas.microsoft.com/office/drawing/2014/main" id="{2C4CB92B-EA7D-25FA-720A-081CBB6F4D75}"/>
              </a:ext>
            </a:extLst>
          </p:cNvPr>
          <p:cNvPicPr>
            <a:picLocks noGrp="1" noChangeAspect="1"/>
          </p:cNvPicPr>
          <p:nvPr>
            <p:ph sz="half" idx="2"/>
          </p:nvPr>
        </p:nvPicPr>
        <p:blipFill>
          <a:blip r:embed="rId3"/>
          <a:stretch>
            <a:fillRect/>
          </a:stretch>
        </p:blipFill>
        <p:spPr>
          <a:xfrm>
            <a:off x="6587331" y="1825625"/>
            <a:ext cx="4351338" cy="4351338"/>
          </a:xfrm>
          <a:prstGeom prst="rect">
            <a:avLst/>
          </a:prstGeom>
        </p:spPr>
      </p:pic>
    </p:spTree>
    <p:extLst>
      <p:ext uri="{BB962C8B-B14F-4D97-AF65-F5344CB8AC3E}">
        <p14:creationId xmlns:p14="http://schemas.microsoft.com/office/powerpoint/2010/main" val="290916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3D5E2-5F19-34B0-8A11-01664C7B62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4C7550-D3C9-4A83-BE57-3961016F0918}"/>
              </a:ext>
            </a:extLst>
          </p:cNvPr>
          <p:cNvSpPr>
            <a:spLocks noGrp="1"/>
          </p:cNvSpPr>
          <p:nvPr>
            <p:ph type="title"/>
          </p:nvPr>
        </p:nvSpPr>
        <p:spPr/>
        <p:txBody>
          <a:bodyPr>
            <a:normAutofit/>
          </a:bodyPr>
          <a:lstStyle/>
          <a:p>
            <a:pPr algn="ctr"/>
            <a:r>
              <a:rPr lang="en-US" dirty="0"/>
              <a:t>Internal Sort on External Data</a:t>
            </a:r>
            <a:br>
              <a:rPr lang="en-US" dirty="0"/>
            </a:br>
            <a:r>
              <a:rPr lang="en-US" sz="3100" dirty="0"/>
              <a:t>or, The more things change, the more they stay the same.</a:t>
            </a:r>
          </a:p>
        </p:txBody>
      </p:sp>
      <p:pic>
        <p:nvPicPr>
          <p:cNvPr id="5" name="Content Placeholder 4">
            <a:extLst>
              <a:ext uri="{FF2B5EF4-FFF2-40B4-BE49-F238E27FC236}">
                <a16:creationId xmlns:a16="http://schemas.microsoft.com/office/drawing/2014/main" id="{4BD673E2-032A-641A-9C9C-6770D76F9E72}"/>
              </a:ext>
            </a:extLst>
          </p:cNvPr>
          <p:cNvPicPr>
            <a:picLocks noGrp="1" noChangeAspect="1"/>
          </p:cNvPicPr>
          <p:nvPr>
            <p:ph sz="half" idx="1"/>
          </p:nvPr>
        </p:nvPicPr>
        <p:blipFill rotWithShape="1">
          <a:blip r:embed="rId3"/>
          <a:srcRect l="9101" t="1526" r="25698" b="1528"/>
          <a:stretch>
            <a:fillRect/>
          </a:stretch>
        </p:blipFill>
        <p:spPr>
          <a:xfrm>
            <a:off x="838200" y="1828800"/>
            <a:ext cx="5029261" cy="4206240"/>
          </a:xfrm>
          <a:prstGeom prst="rect">
            <a:avLst/>
          </a:prstGeom>
        </p:spPr>
      </p:pic>
      <p:pic>
        <p:nvPicPr>
          <p:cNvPr id="6" name="Content Placeholder 5">
            <a:extLst>
              <a:ext uri="{FF2B5EF4-FFF2-40B4-BE49-F238E27FC236}">
                <a16:creationId xmlns:a16="http://schemas.microsoft.com/office/drawing/2014/main" id="{58F754B2-015F-A7D8-F1F8-32B8F3A729DB}"/>
              </a:ext>
            </a:extLst>
          </p:cNvPr>
          <p:cNvPicPr>
            <a:picLocks noGrp="1" noChangeAspect="1"/>
          </p:cNvPicPr>
          <p:nvPr>
            <p:ph sz="half" idx="2"/>
          </p:nvPr>
        </p:nvPicPr>
        <p:blipFill>
          <a:blip r:embed="rId4"/>
          <a:srcRect l="500" t="2761" r="500" b="31391"/>
          <a:stretch>
            <a:fillRect/>
          </a:stretch>
        </p:blipFill>
        <p:spPr>
          <a:xfrm>
            <a:off x="6324600" y="1828800"/>
            <a:ext cx="5029200" cy="4206240"/>
          </a:xfrm>
          <a:prstGeom prst="rect">
            <a:avLst/>
          </a:prstGeom>
        </p:spPr>
      </p:pic>
    </p:spTree>
    <p:extLst>
      <p:ext uri="{BB962C8B-B14F-4D97-AF65-F5344CB8AC3E}">
        <p14:creationId xmlns:p14="http://schemas.microsoft.com/office/powerpoint/2010/main" val="2432908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2550-6EA5-A964-CF15-741AB8967A40}"/>
              </a:ext>
            </a:extLst>
          </p:cNvPr>
          <p:cNvSpPr>
            <a:spLocks noGrp="1"/>
          </p:cNvSpPr>
          <p:nvPr>
            <p:ph type="title"/>
          </p:nvPr>
        </p:nvSpPr>
        <p:spPr/>
        <p:txBody>
          <a:bodyPr/>
          <a:lstStyle/>
          <a:p>
            <a:r>
              <a:rPr lang="en-US" dirty="0"/>
              <a:t>Internal Sort - Definition</a:t>
            </a:r>
          </a:p>
        </p:txBody>
      </p:sp>
      <p:sp>
        <p:nvSpPr>
          <p:cNvPr id="3" name="Content Placeholder 2">
            <a:extLst>
              <a:ext uri="{FF2B5EF4-FFF2-40B4-BE49-F238E27FC236}">
                <a16:creationId xmlns:a16="http://schemas.microsoft.com/office/drawing/2014/main" id="{EA612212-3873-7653-CC6F-1B71E552FEEB}"/>
              </a:ext>
            </a:extLst>
          </p:cNvPr>
          <p:cNvSpPr>
            <a:spLocks noGrp="1"/>
          </p:cNvSpPr>
          <p:nvPr>
            <p:ph idx="1"/>
          </p:nvPr>
        </p:nvSpPr>
        <p:spPr/>
        <p:txBody>
          <a:bodyPr/>
          <a:lstStyle/>
          <a:p>
            <a:pPr marL="0" indent="0">
              <a:buNone/>
            </a:pPr>
            <a:r>
              <a:rPr lang="en-US" dirty="0"/>
              <a:t>Internal sort is any sorting process that uses only the computer's main memory (RAM) because the dataset is small enough to fit entirely in memory at once.</a:t>
            </a:r>
          </a:p>
          <a:p>
            <a:pPr marL="0" indent="0">
              <a:buNone/>
            </a:pPr>
            <a:endParaRPr lang="en-US" dirty="0"/>
          </a:p>
          <a:p>
            <a:pPr marL="0" indent="0">
              <a:buNone/>
            </a:pPr>
            <a:r>
              <a:rPr lang="en-US" b="1" dirty="0"/>
              <a:t>But…</a:t>
            </a:r>
          </a:p>
          <a:p>
            <a:pPr marL="0" indent="0">
              <a:buNone/>
            </a:pPr>
            <a:endParaRPr lang="en-US" b="1" dirty="0"/>
          </a:p>
          <a:p>
            <a:pPr marL="0" indent="0">
              <a:buNone/>
            </a:pPr>
            <a:r>
              <a:rPr lang="en-US" dirty="0"/>
              <a:t>Programs can access “addressable memory” which is significantly larger than RAM. This is theoretically 16 exabytes for a 64 bit </a:t>
            </a:r>
            <a:r>
              <a:rPr lang="en-US" dirty="0" err="1"/>
              <a:t>cpu</a:t>
            </a:r>
            <a:r>
              <a:rPr lang="en-US" dirty="0"/>
              <a:t>, though some architectures are limited to 48 bits (256 terabytes)</a:t>
            </a:r>
          </a:p>
          <a:p>
            <a:pPr marL="0" indent="0">
              <a:buNone/>
            </a:pPr>
            <a:endParaRPr lang="en-US" b="1" dirty="0"/>
          </a:p>
          <a:p>
            <a:pPr marL="0" indent="0">
              <a:buNone/>
            </a:pPr>
            <a:endParaRPr lang="en-US" b="1" dirty="0"/>
          </a:p>
        </p:txBody>
      </p:sp>
    </p:spTree>
    <p:extLst>
      <p:ext uri="{BB962C8B-B14F-4D97-AF65-F5344CB8AC3E}">
        <p14:creationId xmlns:p14="http://schemas.microsoft.com/office/powerpoint/2010/main" val="952761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042B-A58B-3B62-DC6A-89B94131EA95}"/>
              </a:ext>
            </a:extLst>
          </p:cNvPr>
          <p:cNvSpPr>
            <a:spLocks noGrp="1"/>
          </p:cNvSpPr>
          <p:nvPr>
            <p:ph type="title"/>
          </p:nvPr>
        </p:nvSpPr>
        <p:spPr/>
        <p:txBody>
          <a:bodyPr/>
          <a:lstStyle/>
          <a:p>
            <a:r>
              <a:rPr lang="en-US" dirty="0"/>
              <a:t>Beyond RAM</a:t>
            </a:r>
          </a:p>
        </p:txBody>
      </p:sp>
      <p:sp>
        <p:nvSpPr>
          <p:cNvPr id="3" name="Content Placeholder 2">
            <a:extLst>
              <a:ext uri="{FF2B5EF4-FFF2-40B4-BE49-F238E27FC236}">
                <a16:creationId xmlns:a16="http://schemas.microsoft.com/office/drawing/2014/main" id="{5830168D-DCD4-ED29-652D-F8A93662AE99}"/>
              </a:ext>
            </a:extLst>
          </p:cNvPr>
          <p:cNvSpPr>
            <a:spLocks noGrp="1"/>
          </p:cNvSpPr>
          <p:nvPr>
            <p:ph idx="1"/>
          </p:nvPr>
        </p:nvSpPr>
        <p:spPr/>
        <p:txBody>
          <a:bodyPr/>
          <a:lstStyle/>
          <a:p>
            <a:pPr marL="0" indent="0">
              <a:buNone/>
            </a:pPr>
            <a:r>
              <a:rPr lang="en-US" dirty="0"/>
              <a:t>Modern OS can use drives to extend memory:</a:t>
            </a:r>
          </a:p>
          <a:p>
            <a:pPr marL="0" indent="0">
              <a:buNone/>
            </a:pPr>
            <a:endParaRPr lang="en-US" dirty="0"/>
          </a:p>
          <a:p>
            <a:pPr>
              <a:buFontTx/>
              <a:buChar char="-"/>
            </a:pPr>
            <a:r>
              <a:rPr lang="en-US" b="1" dirty="0"/>
              <a:t>Virtual Ram</a:t>
            </a:r>
            <a:r>
              <a:rPr lang="en-US" dirty="0"/>
              <a:t>: memory management technique to use drives to expand physical RAM creating the illusion of large main memory.</a:t>
            </a:r>
          </a:p>
          <a:p>
            <a:pPr>
              <a:buFontTx/>
              <a:buChar char="-"/>
            </a:pPr>
            <a:r>
              <a:rPr lang="en-US" b="1" dirty="0"/>
              <a:t>Memory Mapped File:</a:t>
            </a:r>
            <a:r>
              <a:rPr lang="en-US" dirty="0"/>
              <a:t> Addressable memory assigned directly byte-for-byte to a file. Allows applications to treat the mapped portion as if it were primary memory.</a:t>
            </a:r>
            <a:endParaRPr lang="en-US" b="1" dirty="0"/>
          </a:p>
          <a:p>
            <a:pPr>
              <a:buFontTx/>
              <a:buChar char="-"/>
            </a:pPr>
            <a:endParaRPr lang="en-US" dirty="0"/>
          </a:p>
        </p:txBody>
      </p:sp>
    </p:spTree>
    <p:extLst>
      <p:ext uri="{BB962C8B-B14F-4D97-AF65-F5344CB8AC3E}">
        <p14:creationId xmlns:p14="http://schemas.microsoft.com/office/powerpoint/2010/main" val="1843680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3C50-75EB-1A37-494E-A64E9A4B9EA2}"/>
              </a:ext>
            </a:extLst>
          </p:cNvPr>
          <p:cNvSpPr>
            <a:spLocks noGrp="1"/>
          </p:cNvSpPr>
          <p:nvPr>
            <p:ph type="title"/>
          </p:nvPr>
        </p:nvSpPr>
        <p:spPr/>
        <p:txBody>
          <a:bodyPr/>
          <a:lstStyle/>
          <a:p>
            <a:r>
              <a:rPr lang="en-US" dirty="0"/>
              <a:t>HDD vs SDD</a:t>
            </a:r>
          </a:p>
        </p:txBody>
      </p:sp>
      <p:sp>
        <p:nvSpPr>
          <p:cNvPr id="3" name="Content Placeholder 2">
            <a:extLst>
              <a:ext uri="{FF2B5EF4-FFF2-40B4-BE49-F238E27FC236}">
                <a16:creationId xmlns:a16="http://schemas.microsoft.com/office/drawing/2014/main" id="{1226EE79-209C-A3EB-AF44-8F081BC7DCBC}"/>
              </a:ext>
            </a:extLst>
          </p:cNvPr>
          <p:cNvSpPr>
            <a:spLocks noGrp="1"/>
          </p:cNvSpPr>
          <p:nvPr>
            <p:ph idx="1"/>
          </p:nvPr>
        </p:nvSpPr>
        <p:spPr/>
        <p:txBody>
          <a:bodyPr/>
          <a:lstStyle/>
          <a:p>
            <a:r>
              <a:rPr lang="en-US" dirty="0"/>
              <a:t>https://</a:t>
            </a:r>
            <a:r>
              <a:rPr lang="en-US" dirty="0" err="1"/>
              <a:t>youtu.be</a:t>
            </a:r>
            <a:r>
              <a:rPr lang="en-US" dirty="0"/>
              <a:t>/zOD1umMX2s8</a:t>
            </a:r>
          </a:p>
        </p:txBody>
      </p:sp>
      <p:pic>
        <p:nvPicPr>
          <p:cNvPr id="4" name="Online Media 3" descr="ibm 305 ramac">
            <a:hlinkClick r:id="" action="ppaction://media"/>
            <a:extLst>
              <a:ext uri="{FF2B5EF4-FFF2-40B4-BE49-F238E27FC236}">
                <a16:creationId xmlns:a16="http://schemas.microsoft.com/office/drawing/2014/main" id="{6A0F8128-5CC9-8713-73F1-C1BB369F3211}"/>
              </a:ext>
            </a:extLst>
          </p:cNvPr>
          <p:cNvPicPr>
            <a:picLocks noRot="1" noChangeAspect="1"/>
          </p:cNvPicPr>
          <p:nvPr>
            <a:videoFile r:link="rId1"/>
          </p:nvPr>
        </p:nvPicPr>
        <p:blipFill>
          <a:blip r:embed="rId4"/>
          <a:stretch>
            <a:fillRect/>
          </a:stretch>
        </p:blipFill>
        <p:spPr>
          <a:xfrm>
            <a:off x="3272589" y="2229643"/>
            <a:ext cx="4724401" cy="3543301"/>
          </a:xfrm>
          <a:prstGeom prst="rect">
            <a:avLst/>
          </a:prstGeom>
        </p:spPr>
      </p:pic>
    </p:spTree>
    <p:extLst>
      <p:ext uri="{BB962C8B-B14F-4D97-AF65-F5344CB8AC3E}">
        <p14:creationId xmlns:p14="http://schemas.microsoft.com/office/powerpoint/2010/main" val="208549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ED28C-4B55-249C-1212-BCCCA1185574}"/>
              </a:ext>
            </a:extLst>
          </p:cNvPr>
          <p:cNvSpPr>
            <a:spLocks noGrp="1"/>
          </p:cNvSpPr>
          <p:nvPr>
            <p:ph type="title"/>
          </p:nvPr>
        </p:nvSpPr>
        <p:spPr/>
        <p:txBody>
          <a:bodyPr/>
          <a:lstStyle/>
          <a:p>
            <a:r>
              <a:rPr lang="en-US" dirty="0"/>
              <a:t>HDD vs SSD</a:t>
            </a:r>
          </a:p>
        </p:txBody>
      </p:sp>
      <p:pic>
        <p:nvPicPr>
          <p:cNvPr id="4" name="Content Placeholder 3">
            <a:extLst>
              <a:ext uri="{FF2B5EF4-FFF2-40B4-BE49-F238E27FC236}">
                <a16:creationId xmlns:a16="http://schemas.microsoft.com/office/drawing/2014/main" id="{820A1EB5-2F6F-E730-B57D-27ACD1868A93}"/>
              </a:ext>
            </a:extLst>
          </p:cNvPr>
          <p:cNvPicPr>
            <a:picLocks noGrp="1" noChangeAspect="1"/>
          </p:cNvPicPr>
          <p:nvPr>
            <p:ph idx="1"/>
          </p:nvPr>
        </p:nvPicPr>
        <p:blipFill>
          <a:blip r:embed="rId3"/>
          <a:stretch>
            <a:fillRect/>
          </a:stretch>
        </p:blipFill>
        <p:spPr>
          <a:xfrm>
            <a:off x="2907632" y="1743306"/>
            <a:ext cx="6376736" cy="4749569"/>
          </a:xfrm>
          <a:prstGeom prst="rect">
            <a:avLst/>
          </a:prstGeom>
        </p:spPr>
      </p:pic>
      <p:sp>
        <p:nvSpPr>
          <p:cNvPr id="5" name="TextBox 4">
            <a:extLst>
              <a:ext uri="{FF2B5EF4-FFF2-40B4-BE49-F238E27FC236}">
                <a16:creationId xmlns:a16="http://schemas.microsoft.com/office/drawing/2014/main" id="{9E893600-AB38-F1AA-474B-18EDFF6A8861}"/>
              </a:ext>
            </a:extLst>
          </p:cNvPr>
          <p:cNvSpPr txBox="1"/>
          <p:nvPr/>
        </p:nvSpPr>
        <p:spPr>
          <a:xfrm>
            <a:off x="613204" y="2124398"/>
            <a:ext cx="2033744" cy="923330"/>
          </a:xfrm>
          <a:prstGeom prst="rect">
            <a:avLst/>
          </a:prstGeom>
          <a:noFill/>
        </p:spPr>
        <p:txBody>
          <a:bodyPr wrap="square" rtlCol="0">
            <a:spAutoFit/>
          </a:bodyPr>
          <a:lstStyle/>
          <a:p>
            <a:r>
              <a:rPr lang="en-US" i="1" dirty="0"/>
              <a:t>State-of-the-art hard disk drive from the ‘70s</a:t>
            </a:r>
            <a:endParaRPr lang="en-US" dirty="0"/>
          </a:p>
        </p:txBody>
      </p:sp>
    </p:spTree>
    <p:extLst>
      <p:ext uri="{BB962C8B-B14F-4D97-AF65-F5344CB8AC3E}">
        <p14:creationId xmlns:p14="http://schemas.microsoft.com/office/powerpoint/2010/main" val="2211098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66C0-9794-1F3C-0B1D-98A2AF2EA9BC}"/>
              </a:ext>
            </a:extLst>
          </p:cNvPr>
          <p:cNvSpPr>
            <a:spLocks noGrp="1"/>
          </p:cNvSpPr>
          <p:nvPr>
            <p:ph type="title"/>
          </p:nvPr>
        </p:nvSpPr>
        <p:spPr/>
        <p:txBody>
          <a:bodyPr/>
          <a:lstStyle/>
          <a:p>
            <a:r>
              <a:rPr lang="en-US" dirty="0"/>
              <a:t>Virtual Memory Sort</a:t>
            </a:r>
          </a:p>
        </p:txBody>
      </p:sp>
      <p:sp>
        <p:nvSpPr>
          <p:cNvPr id="3" name="Content Placeholder 2">
            <a:extLst>
              <a:ext uri="{FF2B5EF4-FFF2-40B4-BE49-F238E27FC236}">
                <a16:creationId xmlns:a16="http://schemas.microsoft.com/office/drawing/2014/main" id="{F24CDE99-452B-2444-7EC3-540F65E2EA50}"/>
              </a:ext>
            </a:extLst>
          </p:cNvPr>
          <p:cNvSpPr>
            <a:spLocks noGrp="1"/>
          </p:cNvSpPr>
          <p:nvPr>
            <p:ph idx="1"/>
          </p:nvPr>
        </p:nvSpPr>
        <p:spPr>
          <a:xfrm>
            <a:off x="838200" y="1690688"/>
            <a:ext cx="10515600" cy="4895463"/>
          </a:xfrm>
          <a:ln>
            <a:noFill/>
          </a:ln>
        </p:spPr>
        <p:txBody>
          <a:bodyPr numCol="1">
            <a:normAutofit fontScale="77500" lnSpcReduction="20000"/>
          </a:bodyPr>
          <a:lstStyle/>
          <a:p>
            <a:pPr marL="0" indent="0">
              <a:buNone/>
            </a:pPr>
            <a:r>
              <a:rPr lang="en-US" dirty="0">
                <a:latin typeface="Courier New" panose="02070309020205020404" pitchFamily="49" charset="0"/>
                <a:cs typeface="Courier New" panose="02070309020205020404" pitchFamily="49" charset="0"/>
              </a:rPr>
              <a:t>def </a:t>
            </a:r>
            <a:r>
              <a:rPr lang="en-US" b="1" dirty="0" err="1">
                <a:latin typeface="Courier New" panose="02070309020205020404" pitchFamily="49" charset="0"/>
                <a:cs typeface="Courier New" panose="02070309020205020404" pitchFamily="49" charset="0"/>
              </a:rPr>
              <a:t>virtual_sort</a:t>
            </a:r>
            <a:r>
              <a:rPr lang="en-US" dirty="0">
                <a:latin typeface="Courier New" panose="02070309020205020404" pitchFamily="49" charset="0"/>
                <a:cs typeface="Courier New" panose="02070309020205020404" pitchFamily="49" charset="0"/>
              </a:rPr>
              <a:t>(name, </a:t>
            </a:r>
            <a:r>
              <a:rPr lang="en-US" b="1" dirty="0">
                <a:highlight>
                  <a:srgbClr val="FFFF00"/>
                </a:highlight>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b="1" dirty="0">
                <a:highlight>
                  <a:srgbClr val="FFFF00"/>
                </a:highlight>
                <a:latin typeface="Courier New" panose="02070309020205020404" pitchFamily="49" charset="0"/>
                <a:cs typeface="Courier New" panose="02070309020205020404" pitchFamily="49" charset="0"/>
              </a:rPr>
              <a:t>data = </a:t>
            </a:r>
            <a:r>
              <a:rPr lang="en-US" b="1" dirty="0" err="1">
                <a:highlight>
                  <a:srgbClr val="FFFF00"/>
                </a:highlight>
                <a:latin typeface="Courier New" panose="02070309020205020404" pitchFamily="49" charset="0"/>
                <a:cs typeface="Courier New" panose="02070309020205020404" pitchFamily="49" charset="0"/>
              </a:rPr>
              <a:t>np.ndarray</a:t>
            </a:r>
            <a:r>
              <a:rPr lang="en-US" b="1" dirty="0">
                <a:highlight>
                  <a:srgbClr val="FFFF00"/>
                </a:highlight>
                <a:latin typeface="Courier New" panose="02070309020205020404" pitchFamily="49" charset="0"/>
                <a:cs typeface="Courier New" panose="02070309020205020404" pitchFamily="49" charset="0"/>
              </a:rPr>
              <a:t>(n, </a:t>
            </a:r>
            <a:r>
              <a:rPr lang="en-US" b="1" dirty="0" err="1">
                <a:highlight>
                  <a:srgbClr val="FFFF00"/>
                </a:highlight>
                <a:latin typeface="Courier New" panose="02070309020205020404" pitchFamily="49" charset="0"/>
                <a:cs typeface="Courier New" panose="02070309020205020404" pitchFamily="49" charset="0"/>
              </a:rPr>
              <a:t>dtype</a:t>
            </a:r>
            <a:r>
              <a:rPr lang="en-US" b="1" dirty="0">
                <a:highlight>
                  <a:srgbClr val="FFFF00"/>
                </a:highlight>
                <a:latin typeface="Courier New" panose="02070309020205020404" pitchFamily="49" charset="0"/>
                <a:cs typeface="Courier New" panose="02070309020205020404" pitchFamily="49" charset="0"/>
              </a:rPr>
              <a:t>='float64')</a:t>
            </a:r>
          </a:p>
          <a:p>
            <a:pPr marL="0" indent="0">
              <a:buNone/>
            </a:pPr>
            <a:r>
              <a:rPr lang="en-US" dirty="0" err="1">
                <a:latin typeface="Courier New" panose="02070309020205020404" pitchFamily="49" charset="0"/>
                <a:cs typeface="Courier New" panose="02070309020205020404" pitchFamily="49" charset="0"/>
              </a:rPr>
              <a:t>rng</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np.random.default_rng</a:t>
            </a:r>
            <a:r>
              <a:rPr lang="en-US" dirty="0">
                <a:latin typeface="Courier New" panose="02070309020205020404" pitchFamily="49" charset="0"/>
                <a:cs typeface="Courier New" panose="02070309020205020404" pitchFamily="49" charset="0"/>
              </a:rPr>
              <a:t>(seed)</a:t>
            </a:r>
          </a:p>
          <a:p>
            <a:pPr marL="0" indent="0">
              <a:buNone/>
            </a:pPr>
            <a:r>
              <a:rPr lang="en-US" dirty="0">
                <a:latin typeface="Courier New" panose="02070309020205020404" pitchFamily="49" charset="0"/>
                <a:cs typeface="Courier New" panose="02070309020205020404" pitchFamily="49" charset="0"/>
              </a:rPr>
              <a:t>data[:] = </a:t>
            </a:r>
            <a:r>
              <a:rPr lang="en-US" dirty="0" err="1">
                <a:latin typeface="Courier New" panose="02070309020205020404" pitchFamily="49" charset="0"/>
                <a:cs typeface="Courier New" panose="02070309020205020404" pitchFamily="49" charset="0"/>
              </a:rPr>
              <a:t>rng.uniform</a:t>
            </a:r>
            <a:r>
              <a:rPr lang="en-US" dirty="0">
                <a:latin typeface="Courier New" panose="02070309020205020404" pitchFamily="49" charset="0"/>
                <a:cs typeface="Courier New" panose="02070309020205020404" pitchFamily="49" charset="0"/>
              </a:rPr>
              <a:t>(low=0.0, high=2**64+0.1, size=n)</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start_perf_counter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time.perf_counter</a:t>
            </a:r>
            <a:r>
              <a:rPr lang="en-US" dirty="0">
                <a:latin typeface="Courier New" panose="02070309020205020404" pitchFamily="49" charset="0"/>
                <a:cs typeface="Courier New" panose="02070309020205020404" pitchFamily="49" charset="0"/>
              </a:rPr>
              <a:t>()</a:t>
            </a:r>
          </a:p>
          <a:p>
            <a:pPr marL="0" indent="0">
              <a:buNone/>
            </a:pPr>
            <a:r>
              <a:rPr lang="en-US" b="1" dirty="0" err="1">
                <a:highlight>
                  <a:srgbClr val="FFFF00"/>
                </a:highlight>
                <a:latin typeface="Courier New" panose="02070309020205020404" pitchFamily="49" charset="0"/>
                <a:cs typeface="Courier New" panose="02070309020205020404" pitchFamily="49" charset="0"/>
              </a:rPr>
              <a:t>data.sort</a:t>
            </a:r>
            <a:r>
              <a:rPr lang="en-US" b="1" dirty="0">
                <a:highlight>
                  <a:srgbClr val="FFFF00"/>
                </a:highlight>
                <a:latin typeface="Courier New" panose="02070309020205020404" pitchFamily="49" charset="0"/>
                <a:cs typeface="Courier New" panose="02070309020205020404" pitchFamily="49" charset="0"/>
              </a:rPr>
              <a:t>(kind='quicksort')</a:t>
            </a:r>
          </a:p>
          <a:p>
            <a:pPr marL="0" indent="0">
              <a:buNone/>
            </a:pPr>
            <a:r>
              <a:rPr lang="en-US" dirty="0" err="1">
                <a:latin typeface="Courier New" panose="02070309020205020404" pitchFamily="49" charset="0"/>
                <a:cs typeface="Courier New" panose="02070309020205020404" pitchFamily="49" charset="0"/>
              </a:rPr>
              <a:t>end_perf_counter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time.perf_counter</a:t>
            </a:r>
            <a:r>
              <a:rPr lang="en-US" dirty="0">
                <a:latin typeface="Courier New" panose="02070309020205020404" pitchFamily="49" charset="0"/>
                <a:cs typeface="Courier New" panose="02070309020205020404" pitchFamily="49" charset="0"/>
              </a:rPr>
              <a:t>()</a:t>
            </a:r>
          </a:p>
          <a:p>
            <a:pPr marL="0" indent="0">
              <a:buNone/>
            </a:pPr>
            <a:r>
              <a:rPr lang="en-US" dirty="0" err="1">
                <a:latin typeface="Courier New" panose="02070309020205020404" pitchFamily="49" charset="0"/>
                <a:cs typeface="Courier New" panose="02070309020205020404" pitchFamily="49" charset="0"/>
              </a:rPr>
              <a:t>elapsed_perf_counter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end_perf_counter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start_perf_counter</a:t>
            </a:r>
            <a:endParaRPr lang="en-US" dirty="0">
              <a:latin typeface="Courier New" panose="02070309020205020404" pitchFamily="49" charset="0"/>
              <a:cs typeface="Courier New" panose="02070309020205020404" pitchFamily="49" charset="0"/>
            </a:endParaRPr>
          </a:p>
          <a:p>
            <a:pPr marL="0" indent="0">
              <a:buNone/>
            </a:pP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return </a:t>
            </a:r>
            <a:r>
              <a:rPr lang="en-US" dirty="0" err="1">
                <a:latin typeface="Courier New" panose="02070309020205020404" pitchFamily="49" charset="0"/>
                <a:cs typeface="Courier New" panose="02070309020205020404" pitchFamily="49" charset="0"/>
              </a:rPr>
              <a:t>elapsed_perf_counter</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7014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AC733-1A5F-4B89-4DD2-6D56763FB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C8052F-C422-9927-63E4-D615D64D9C48}"/>
              </a:ext>
            </a:extLst>
          </p:cNvPr>
          <p:cNvSpPr>
            <a:spLocks noGrp="1"/>
          </p:cNvSpPr>
          <p:nvPr>
            <p:ph type="title"/>
          </p:nvPr>
        </p:nvSpPr>
        <p:spPr/>
        <p:txBody>
          <a:bodyPr/>
          <a:lstStyle/>
          <a:p>
            <a:r>
              <a:rPr lang="en-US" dirty="0"/>
              <a:t>Memory Mapped Sort</a:t>
            </a:r>
          </a:p>
        </p:txBody>
      </p:sp>
      <p:sp>
        <p:nvSpPr>
          <p:cNvPr id="3" name="Content Placeholder 2">
            <a:extLst>
              <a:ext uri="{FF2B5EF4-FFF2-40B4-BE49-F238E27FC236}">
                <a16:creationId xmlns:a16="http://schemas.microsoft.com/office/drawing/2014/main" id="{E13B8538-88B3-59F8-AD7A-1A707362B00E}"/>
              </a:ext>
            </a:extLst>
          </p:cNvPr>
          <p:cNvSpPr>
            <a:spLocks noGrp="1"/>
          </p:cNvSpPr>
          <p:nvPr>
            <p:ph idx="1"/>
          </p:nvPr>
        </p:nvSpPr>
        <p:spPr>
          <a:xfrm>
            <a:off x="838200" y="1690688"/>
            <a:ext cx="10515600" cy="4895463"/>
          </a:xfrm>
          <a:ln>
            <a:noFill/>
          </a:ln>
        </p:spPr>
        <p:txBody>
          <a:bodyPr numCol="1">
            <a:normAutofit fontScale="25000" lnSpcReduction="20000"/>
          </a:bodyPr>
          <a:lstStyle/>
          <a:p>
            <a:pPr marL="0" indent="0">
              <a:buNone/>
            </a:pPr>
            <a:r>
              <a:rPr lang="en-US" sz="6400" dirty="0">
                <a:latin typeface="Courier New" panose="02070309020205020404" pitchFamily="49" charset="0"/>
                <a:cs typeface="Courier New" panose="02070309020205020404" pitchFamily="49" charset="0"/>
              </a:rPr>
              <a:t>def </a:t>
            </a:r>
            <a:r>
              <a:rPr lang="en-US" sz="6400" b="1" dirty="0" err="1">
                <a:latin typeface="Courier New" panose="02070309020205020404" pitchFamily="49" charset="0"/>
                <a:cs typeface="Courier New" panose="02070309020205020404" pitchFamily="49" charset="0"/>
              </a:rPr>
              <a:t>mapped_sort</a:t>
            </a:r>
            <a:r>
              <a:rPr lang="en-US" sz="6400" dirty="0">
                <a:latin typeface="Courier New" panose="02070309020205020404" pitchFamily="49" charset="0"/>
                <a:cs typeface="Courier New" panose="02070309020205020404" pitchFamily="49" charset="0"/>
              </a:rPr>
              <a:t>(name, </a:t>
            </a:r>
            <a:r>
              <a:rPr lang="en-US" sz="6400" b="1" dirty="0">
                <a:highlight>
                  <a:srgbClr val="FFFF00"/>
                </a:highlight>
                <a:latin typeface="Courier New" panose="02070309020205020404" pitchFamily="49" charset="0"/>
                <a:cs typeface="Courier New" panose="02070309020205020404" pitchFamily="49" charset="0"/>
              </a:rPr>
              <a:t>n</a:t>
            </a:r>
            <a:r>
              <a:rPr lang="en-US" sz="6400" dirty="0">
                <a:latin typeface="Courier New" panose="02070309020205020404" pitchFamily="49" charset="0"/>
                <a:cs typeface="Courier New" panose="02070309020205020404" pitchFamily="49" charset="0"/>
              </a:rPr>
              <a:t>, </a:t>
            </a:r>
            <a:r>
              <a:rPr lang="en-US" sz="6400" dirty="0" err="1">
                <a:latin typeface="Courier New" panose="02070309020205020404" pitchFamily="49" charset="0"/>
                <a:cs typeface="Courier New" panose="02070309020205020404" pitchFamily="49" charset="0"/>
              </a:rPr>
              <a:t>dir</a:t>
            </a:r>
            <a:r>
              <a:rPr lang="en-US" sz="6400" dirty="0">
                <a:latin typeface="Courier New" panose="02070309020205020404" pitchFamily="49" charset="0"/>
                <a:cs typeface="Courier New" panose="02070309020205020404" pitchFamily="49" charset="0"/>
              </a:rPr>
              <a:t>):</a:t>
            </a:r>
          </a:p>
          <a:p>
            <a:pPr marL="0" indent="0">
              <a:buNone/>
            </a:pPr>
            <a:br>
              <a:rPr lang="en-US" sz="6400" dirty="0">
                <a:latin typeface="Courier New" panose="02070309020205020404" pitchFamily="49" charset="0"/>
                <a:cs typeface="Courier New" panose="02070309020205020404" pitchFamily="49" charset="0"/>
              </a:rPr>
            </a:br>
            <a:r>
              <a:rPr lang="en-US" sz="6400" dirty="0">
                <a:latin typeface="Courier New" panose="02070309020205020404" pitchFamily="49" charset="0"/>
                <a:cs typeface="Courier New" panose="02070309020205020404" pitchFamily="49" charset="0"/>
              </a:rPr>
              <a:t>filename = f'{</a:t>
            </a:r>
            <a:r>
              <a:rPr lang="en-US" sz="6400" dirty="0" err="1">
                <a:latin typeface="Courier New" panose="02070309020205020404" pitchFamily="49" charset="0"/>
                <a:cs typeface="Courier New" panose="02070309020205020404" pitchFamily="49" charset="0"/>
              </a:rPr>
              <a:t>dir</a:t>
            </a:r>
            <a:r>
              <a:rPr lang="en-US" sz="6400" dirty="0">
                <a:latin typeface="Courier New" panose="02070309020205020404" pitchFamily="49" charset="0"/>
                <a:cs typeface="Courier New" panose="02070309020205020404" pitchFamily="49" charset="0"/>
              </a:rPr>
              <a:t>}data{name}.</a:t>
            </a:r>
            <a:r>
              <a:rPr lang="en-US" sz="6400" dirty="0" err="1">
                <a:latin typeface="Courier New" panose="02070309020205020404" pitchFamily="49" charset="0"/>
                <a:cs typeface="Courier New" panose="02070309020205020404" pitchFamily="49" charset="0"/>
              </a:rPr>
              <a:t>dat</a:t>
            </a:r>
            <a:r>
              <a:rPr lang="en-US" sz="6400" dirty="0">
                <a:latin typeface="Courier New" panose="02070309020205020404" pitchFamily="49" charset="0"/>
                <a:cs typeface="Courier New" panose="02070309020205020404" pitchFamily="49" charset="0"/>
              </a:rPr>
              <a:t>'</a:t>
            </a:r>
          </a:p>
          <a:p>
            <a:pPr marL="0" indent="0">
              <a:buNone/>
            </a:pPr>
            <a:r>
              <a:rPr lang="en-US" sz="6400" b="1" dirty="0">
                <a:highlight>
                  <a:srgbClr val="FFFF00"/>
                </a:highlight>
                <a:latin typeface="Courier New" panose="02070309020205020404" pitchFamily="49" charset="0"/>
                <a:cs typeface="Courier New" panose="02070309020205020404" pitchFamily="49" charset="0"/>
              </a:rPr>
              <a:t>data = </a:t>
            </a:r>
            <a:r>
              <a:rPr lang="en-US" sz="6400" b="1" dirty="0" err="1">
                <a:highlight>
                  <a:srgbClr val="FFFF00"/>
                </a:highlight>
                <a:latin typeface="Courier New" panose="02070309020205020404" pitchFamily="49" charset="0"/>
                <a:cs typeface="Courier New" panose="02070309020205020404" pitchFamily="49" charset="0"/>
              </a:rPr>
              <a:t>np.memmap</a:t>
            </a:r>
            <a:r>
              <a:rPr lang="en-US" sz="6400" b="1" dirty="0">
                <a:highlight>
                  <a:srgbClr val="FFFF00"/>
                </a:highlight>
                <a:latin typeface="Courier New" panose="02070309020205020404" pitchFamily="49" charset="0"/>
                <a:cs typeface="Courier New" panose="02070309020205020404" pitchFamily="49" charset="0"/>
              </a:rPr>
              <a:t>(filename, </a:t>
            </a:r>
            <a:r>
              <a:rPr lang="en-US" sz="6400" b="1" dirty="0" err="1">
                <a:highlight>
                  <a:srgbClr val="FFFF00"/>
                </a:highlight>
                <a:latin typeface="Courier New" panose="02070309020205020404" pitchFamily="49" charset="0"/>
                <a:cs typeface="Courier New" panose="02070309020205020404" pitchFamily="49" charset="0"/>
              </a:rPr>
              <a:t>dtype</a:t>
            </a:r>
            <a:r>
              <a:rPr lang="en-US" sz="6400" b="1" dirty="0">
                <a:highlight>
                  <a:srgbClr val="FFFF00"/>
                </a:highlight>
                <a:latin typeface="Courier New" panose="02070309020205020404" pitchFamily="49" charset="0"/>
                <a:cs typeface="Courier New" panose="02070309020205020404" pitchFamily="49" charset="0"/>
              </a:rPr>
              <a:t>='float64', mode='w+', shape=(n,))</a:t>
            </a:r>
          </a:p>
          <a:p>
            <a:pPr marL="0" indent="0">
              <a:buNone/>
            </a:pPr>
            <a:r>
              <a:rPr lang="en-US" sz="6400" dirty="0" err="1">
                <a:latin typeface="Courier New" panose="02070309020205020404" pitchFamily="49" charset="0"/>
                <a:cs typeface="Courier New" panose="02070309020205020404" pitchFamily="49" charset="0"/>
              </a:rPr>
              <a:t>rng</a:t>
            </a:r>
            <a:r>
              <a:rPr lang="en-US" sz="6400" dirty="0">
                <a:latin typeface="Courier New" panose="02070309020205020404" pitchFamily="49" charset="0"/>
                <a:cs typeface="Courier New" panose="02070309020205020404" pitchFamily="49" charset="0"/>
              </a:rPr>
              <a:t> = </a:t>
            </a:r>
            <a:r>
              <a:rPr lang="en-US" sz="6400" dirty="0" err="1">
                <a:latin typeface="Courier New" panose="02070309020205020404" pitchFamily="49" charset="0"/>
                <a:cs typeface="Courier New" panose="02070309020205020404" pitchFamily="49" charset="0"/>
              </a:rPr>
              <a:t>np.random.default_rng</a:t>
            </a:r>
            <a:r>
              <a:rPr lang="en-US" sz="6400" dirty="0">
                <a:latin typeface="Courier New" panose="02070309020205020404" pitchFamily="49" charset="0"/>
                <a:cs typeface="Courier New" panose="02070309020205020404" pitchFamily="49" charset="0"/>
              </a:rPr>
              <a:t>(seed)</a:t>
            </a:r>
          </a:p>
          <a:p>
            <a:pPr marL="0" indent="0">
              <a:buNone/>
            </a:pPr>
            <a:r>
              <a:rPr lang="en-US" sz="6400" dirty="0">
                <a:latin typeface="Courier New" panose="02070309020205020404" pitchFamily="49" charset="0"/>
                <a:cs typeface="Courier New" panose="02070309020205020404" pitchFamily="49" charset="0"/>
              </a:rPr>
              <a:t>data[:] = </a:t>
            </a:r>
            <a:r>
              <a:rPr lang="en-US" sz="6400" dirty="0" err="1">
                <a:latin typeface="Courier New" panose="02070309020205020404" pitchFamily="49" charset="0"/>
                <a:cs typeface="Courier New" panose="02070309020205020404" pitchFamily="49" charset="0"/>
              </a:rPr>
              <a:t>rng.uniform</a:t>
            </a:r>
            <a:r>
              <a:rPr lang="en-US" sz="6400" dirty="0">
                <a:latin typeface="Courier New" panose="02070309020205020404" pitchFamily="49" charset="0"/>
                <a:cs typeface="Courier New" panose="02070309020205020404" pitchFamily="49" charset="0"/>
              </a:rPr>
              <a:t>(low=0.0, high=2**64+0.1, size=n)</a:t>
            </a:r>
          </a:p>
          <a:p>
            <a:pPr marL="0" indent="0">
              <a:buNone/>
            </a:pPr>
            <a:r>
              <a:rPr lang="en-US" sz="6400" dirty="0" err="1">
                <a:latin typeface="Courier New" panose="02070309020205020404" pitchFamily="49" charset="0"/>
                <a:cs typeface="Courier New" panose="02070309020205020404" pitchFamily="49" charset="0"/>
              </a:rPr>
              <a:t>data.flush</a:t>
            </a:r>
            <a:r>
              <a:rPr lang="en-US" sz="6400" dirty="0">
                <a:latin typeface="Courier New" panose="02070309020205020404" pitchFamily="49" charset="0"/>
                <a:cs typeface="Courier New" panose="02070309020205020404" pitchFamily="49" charset="0"/>
              </a:rPr>
              <a:t>(); del data</a:t>
            </a:r>
          </a:p>
          <a:p>
            <a:pPr marL="0" indent="0">
              <a:buNone/>
            </a:pPr>
            <a:endParaRPr lang="en-US" sz="6400" dirty="0">
              <a:latin typeface="Courier New" panose="02070309020205020404" pitchFamily="49" charset="0"/>
              <a:cs typeface="Courier New" panose="02070309020205020404" pitchFamily="49" charset="0"/>
            </a:endParaRPr>
          </a:p>
          <a:p>
            <a:pPr marL="0" indent="0">
              <a:buNone/>
            </a:pPr>
            <a:r>
              <a:rPr lang="en-US" sz="6400" b="1" dirty="0">
                <a:highlight>
                  <a:srgbClr val="FFFF00"/>
                </a:highlight>
                <a:latin typeface="Courier New" panose="02070309020205020404" pitchFamily="49" charset="0"/>
                <a:cs typeface="Courier New" panose="02070309020205020404" pitchFamily="49" charset="0"/>
              </a:rPr>
              <a:t>data = </a:t>
            </a:r>
            <a:r>
              <a:rPr lang="en-US" sz="6400" b="1" dirty="0" err="1">
                <a:highlight>
                  <a:srgbClr val="FFFF00"/>
                </a:highlight>
                <a:latin typeface="Courier New" panose="02070309020205020404" pitchFamily="49" charset="0"/>
                <a:cs typeface="Courier New" panose="02070309020205020404" pitchFamily="49" charset="0"/>
              </a:rPr>
              <a:t>np.memmap</a:t>
            </a:r>
            <a:r>
              <a:rPr lang="en-US" sz="6400" b="1" dirty="0">
                <a:highlight>
                  <a:srgbClr val="FFFF00"/>
                </a:highlight>
                <a:latin typeface="Courier New" panose="02070309020205020404" pitchFamily="49" charset="0"/>
                <a:cs typeface="Courier New" panose="02070309020205020404" pitchFamily="49" charset="0"/>
              </a:rPr>
              <a:t>(filename, </a:t>
            </a:r>
            <a:r>
              <a:rPr lang="en-US" sz="6400" b="1" dirty="0" err="1">
                <a:highlight>
                  <a:srgbClr val="FFFF00"/>
                </a:highlight>
                <a:latin typeface="Courier New" panose="02070309020205020404" pitchFamily="49" charset="0"/>
                <a:cs typeface="Courier New" panose="02070309020205020404" pitchFamily="49" charset="0"/>
              </a:rPr>
              <a:t>dtype</a:t>
            </a:r>
            <a:r>
              <a:rPr lang="en-US" sz="6400" b="1" dirty="0">
                <a:highlight>
                  <a:srgbClr val="FFFF00"/>
                </a:highlight>
                <a:latin typeface="Courier New" panose="02070309020205020404" pitchFamily="49" charset="0"/>
                <a:cs typeface="Courier New" panose="02070309020205020404" pitchFamily="49" charset="0"/>
              </a:rPr>
              <a:t>='float64', mode='r+', shape=(n,))</a:t>
            </a:r>
          </a:p>
          <a:p>
            <a:pPr marL="0" indent="0">
              <a:buNone/>
            </a:pPr>
            <a:r>
              <a:rPr lang="en-US" sz="6400" dirty="0" err="1">
                <a:latin typeface="Courier New" panose="02070309020205020404" pitchFamily="49" charset="0"/>
                <a:cs typeface="Courier New" panose="02070309020205020404" pitchFamily="49" charset="0"/>
              </a:rPr>
              <a:t>start_perf_counter</a:t>
            </a:r>
            <a:r>
              <a:rPr lang="en-US" sz="6400" dirty="0">
                <a:latin typeface="Courier New" panose="02070309020205020404" pitchFamily="49" charset="0"/>
                <a:cs typeface="Courier New" panose="02070309020205020404" pitchFamily="49" charset="0"/>
              </a:rPr>
              <a:t> = </a:t>
            </a:r>
            <a:r>
              <a:rPr lang="en-US" sz="6400" dirty="0" err="1">
                <a:latin typeface="Courier New" panose="02070309020205020404" pitchFamily="49" charset="0"/>
                <a:cs typeface="Courier New" panose="02070309020205020404" pitchFamily="49" charset="0"/>
              </a:rPr>
              <a:t>time.perf_counter</a:t>
            </a:r>
            <a:r>
              <a:rPr lang="en-US" sz="6400" dirty="0">
                <a:latin typeface="Courier New" panose="02070309020205020404" pitchFamily="49" charset="0"/>
                <a:cs typeface="Courier New" panose="02070309020205020404" pitchFamily="49" charset="0"/>
              </a:rPr>
              <a:t>()</a:t>
            </a:r>
          </a:p>
          <a:p>
            <a:pPr marL="0" indent="0">
              <a:buNone/>
            </a:pPr>
            <a:r>
              <a:rPr lang="en-US" sz="6400" b="1" dirty="0" err="1">
                <a:highlight>
                  <a:srgbClr val="FFFF00"/>
                </a:highlight>
                <a:latin typeface="Courier New" panose="02070309020205020404" pitchFamily="49" charset="0"/>
                <a:cs typeface="Courier New" panose="02070309020205020404" pitchFamily="49" charset="0"/>
              </a:rPr>
              <a:t>data.sort</a:t>
            </a:r>
            <a:r>
              <a:rPr lang="en-US" sz="6400" b="1" dirty="0">
                <a:highlight>
                  <a:srgbClr val="FFFF00"/>
                </a:highlight>
                <a:latin typeface="Courier New" panose="02070309020205020404" pitchFamily="49" charset="0"/>
                <a:cs typeface="Courier New" panose="02070309020205020404" pitchFamily="49" charset="0"/>
              </a:rPr>
              <a:t>(kind='quicksort')</a:t>
            </a:r>
          </a:p>
          <a:p>
            <a:pPr marL="0" indent="0">
              <a:buNone/>
            </a:pPr>
            <a:r>
              <a:rPr lang="en-US" sz="6400" dirty="0" err="1">
                <a:latin typeface="Courier New" panose="02070309020205020404" pitchFamily="49" charset="0"/>
                <a:cs typeface="Courier New" panose="02070309020205020404" pitchFamily="49" charset="0"/>
              </a:rPr>
              <a:t>end_perf_counter</a:t>
            </a:r>
            <a:r>
              <a:rPr lang="en-US" sz="6400" dirty="0">
                <a:latin typeface="Courier New" panose="02070309020205020404" pitchFamily="49" charset="0"/>
                <a:cs typeface="Courier New" panose="02070309020205020404" pitchFamily="49" charset="0"/>
              </a:rPr>
              <a:t> = </a:t>
            </a:r>
            <a:r>
              <a:rPr lang="en-US" sz="6400" dirty="0" err="1">
                <a:latin typeface="Courier New" panose="02070309020205020404" pitchFamily="49" charset="0"/>
                <a:cs typeface="Courier New" panose="02070309020205020404" pitchFamily="49" charset="0"/>
              </a:rPr>
              <a:t>time.perf_counter</a:t>
            </a:r>
            <a:r>
              <a:rPr lang="en-US" sz="6400" dirty="0">
                <a:latin typeface="Courier New" panose="02070309020205020404" pitchFamily="49" charset="0"/>
                <a:cs typeface="Courier New" panose="02070309020205020404" pitchFamily="49" charset="0"/>
              </a:rPr>
              <a:t>()</a:t>
            </a:r>
          </a:p>
          <a:p>
            <a:pPr marL="0" indent="0">
              <a:buNone/>
            </a:pPr>
            <a:r>
              <a:rPr lang="en-US" sz="6400" dirty="0" err="1">
                <a:latin typeface="Courier New" panose="02070309020205020404" pitchFamily="49" charset="0"/>
                <a:cs typeface="Courier New" panose="02070309020205020404" pitchFamily="49" charset="0"/>
              </a:rPr>
              <a:t>elapsed_perf_counter</a:t>
            </a:r>
            <a:r>
              <a:rPr lang="en-US" sz="6400" dirty="0">
                <a:latin typeface="Courier New" panose="02070309020205020404" pitchFamily="49" charset="0"/>
                <a:cs typeface="Courier New" panose="02070309020205020404" pitchFamily="49" charset="0"/>
              </a:rPr>
              <a:t> = </a:t>
            </a:r>
            <a:r>
              <a:rPr lang="en-US" sz="6400" dirty="0" err="1">
                <a:latin typeface="Courier New" panose="02070309020205020404" pitchFamily="49" charset="0"/>
                <a:cs typeface="Courier New" panose="02070309020205020404" pitchFamily="49" charset="0"/>
              </a:rPr>
              <a:t>end_perf_counter</a:t>
            </a:r>
            <a:r>
              <a:rPr lang="en-US" sz="6400" dirty="0">
                <a:latin typeface="Courier New" panose="02070309020205020404" pitchFamily="49" charset="0"/>
                <a:cs typeface="Courier New" panose="02070309020205020404" pitchFamily="49" charset="0"/>
              </a:rPr>
              <a:t> - </a:t>
            </a:r>
            <a:r>
              <a:rPr lang="en-US" sz="6400" dirty="0" err="1">
                <a:latin typeface="Courier New" panose="02070309020205020404" pitchFamily="49" charset="0"/>
                <a:cs typeface="Courier New" panose="02070309020205020404" pitchFamily="49" charset="0"/>
              </a:rPr>
              <a:t>start_perf_counter</a:t>
            </a:r>
            <a:endParaRPr lang="en-US" sz="6400" dirty="0">
              <a:latin typeface="Courier New" panose="02070309020205020404" pitchFamily="49" charset="0"/>
              <a:cs typeface="Courier New" panose="02070309020205020404" pitchFamily="49" charset="0"/>
            </a:endParaRPr>
          </a:p>
          <a:p>
            <a:pPr marL="0" indent="0">
              <a:buNone/>
            </a:pPr>
            <a:endParaRPr lang="en-US" sz="6400" dirty="0">
              <a:latin typeface="Courier New" panose="02070309020205020404" pitchFamily="49" charset="0"/>
              <a:cs typeface="Courier New" panose="02070309020205020404" pitchFamily="49" charset="0"/>
            </a:endParaRPr>
          </a:p>
          <a:p>
            <a:pPr marL="0" indent="0">
              <a:buNone/>
            </a:pPr>
            <a:r>
              <a:rPr lang="en-US" sz="6400" dirty="0">
                <a:latin typeface="Courier New" panose="02070309020205020404" pitchFamily="49" charset="0"/>
                <a:cs typeface="Courier New" panose="02070309020205020404" pitchFamily="49" charset="0"/>
              </a:rPr>
              <a:t>return </a:t>
            </a:r>
            <a:r>
              <a:rPr lang="en-US" sz="6400" dirty="0" err="1">
                <a:latin typeface="Courier New" panose="02070309020205020404" pitchFamily="49" charset="0"/>
                <a:cs typeface="Courier New" panose="02070309020205020404" pitchFamily="49" charset="0"/>
              </a:rPr>
              <a:t>elapsed_perf_counter</a:t>
            </a:r>
            <a:endParaRPr lang="en-US" sz="6400" dirty="0">
              <a:latin typeface="Courier New" panose="02070309020205020404" pitchFamily="49" charset="0"/>
              <a:cs typeface="Courier New" panose="02070309020205020404" pitchFamily="49" charset="0"/>
            </a:endParaRPr>
          </a:p>
          <a:p>
            <a:pPr marL="0" indent="0">
              <a:buNone/>
            </a:pP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59296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1776</TotalTime>
  <Words>1436</Words>
  <Application>Microsoft Macintosh PowerPoint</Application>
  <PresentationFormat>Widescreen</PresentationFormat>
  <Paragraphs>107</Paragraphs>
  <Slides>12</Slides>
  <Notes>6</Notes>
  <HiddenSlides>2</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Courier New</vt:lpstr>
      <vt:lpstr>Office Theme</vt:lpstr>
      <vt:lpstr>Internal Sort</vt:lpstr>
      <vt:lpstr>Internal Sort on External Data or, The more things change, the more they stay the same.</vt:lpstr>
      <vt:lpstr>Internal Sort on External Data or, The more things change, the more they stay the same.</vt:lpstr>
      <vt:lpstr>Internal Sort - Definition</vt:lpstr>
      <vt:lpstr>Beyond RAM</vt:lpstr>
      <vt:lpstr>HDD vs SDD</vt:lpstr>
      <vt:lpstr>HDD vs SSD</vt:lpstr>
      <vt:lpstr>Virtual Memory Sort</vt:lpstr>
      <vt:lpstr>Memory Mapped Sort</vt:lpstr>
      <vt:lpstr>Sorting Times</vt:lpstr>
      <vt:lpstr>The more they stay the same</vt:lpstr>
      <vt:lpstr>Other Interesting Optimizations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Terry Luedtke</dc:creator>
  <cp:lastModifiedBy>Terry Luedtke</cp:lastModifiedBy>
  <cp:revision>5</cp:revision>
  <dcterms:created xsi:type="dcterms:W3CDTF">2025-11-23T22:16:51Z</dcterms:created>
  <dcterms:modified xsi:type="dcterms:W3CDTF">2025-12-05T02:31:44Z</dcterms:modified>
</cp:coreProperties>
</file>